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tif" ContentType="image/tif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256" r:id="rId3"/>
    <p:sldId id="257" r:id="rId4"/>
    <p:sldId id="258" r:id="rId5"/>
    <p:sldId id="273" r:id="rId6"/>
    <p:sldId id="259" r:id="rId7"/>
    <p:sldId id="260" r:id="rId8"/>
    <p:sldId id="261" r:id="rId9"/>
    <p:sldId id="262" r:id="rId10"/>
    <p:sldId id="263" r:id="rId11"/>
    <p:sldId id="264" r:id="rId12"/>
    <p:sldId id="265" r:id="rId13"/>
    <p:sldId id="266" r:id="rId14"/>
    <p:sldId id="267" r:id="rId15"/>
    <p:sldId id="274" r:id="rId16"/>
    <p:sldId id="268" r:id="rId17"/>
    <p:sldId id="269" r:id="rId18"/>
    <p:sldId id="270" r:id="rId19"/>
    <p:sldId id="271" r:id="rId20"/>
    <p:sldId id="272" r:id="rId2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648"/>
  </p:normalViewPr>
  <p:slideViewPr>
    <p:cSldViewPr snapToGrid="0" snapToObjects="1">
      <p:cViewPr varScale="1">
        <p:scale>
          <a:sx n="91" d="100"/>
          <a:sy n="91" d="100"/>
        </p:scale>
        <p:origin x="1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A109CA7B-BE5F-43B6-A31C-77FA8271249F}"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6040" cy="411444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231" name="TextShape 2"/>
          <p:cNvSpPr txBox="1"/>
          <p:nvPr/>
        </p:nvSpPr>
        <p:spPr>
          <a:xfrm>
            <a:off x="3884760" y="8685360"/>
            <a:ext cx="2971440" cy="456840"/>
          </a:xfrm>
          <a:prstGeom prst="rect">
            <a:avLst/>
          </a:prstGeom>
          <a:noFill/>
          <a:ln>
            <a:noFill/>
          </a:ln>
        </p:spPr>
        <p:txBody>
          <a:bodyPr anchor="b"/>
          <a:lstStyle/>
          <a:p>
            <a:pPr algn="r">
              <a:lnSpc>
                <a:spcPct val="100000"/>
              </a:lnSpc>
            </a:pPr>
            <a:fld id="{E058B36B-0C7C-48D9-9AAA-54369578EBC0}" type="slidenum">
              <a:rPr lang="en-US" sz="1200" b="0" strike="noStrike" spc="-1">
                <a:solidFill>
                  <a:srgbClr val="000000"/>
                </a:solidFill>
                <a:uFill>
                  <a:solidFill>
                    <a:srgbClr val="FFFFFF"/>
                  </a:solidFill>
                </a:uFill>
                <a:latin typeface="+mn-lt"/>
                <a:ea typeface="+mn-ea"/>
              </a:rPr>
              <a:t>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Explain DNS </a:t>
            </a:r>
            <a:r>
              <a:rPr lang="en-US" sz="2000" b="0" strike="noStrike" spc="-1" dirty="0" smtClean="0">
                <a:solidFill>
                  <a:srgbClr val="000000"/>
                </a:solidFill>
                <a:uFill>
                  <a:solidFill>
                    <a:srgbClr val="FFFFFF"/>
                  </a:solidFill>
                </a:uFill>
                <a:latin typeface="Arial"/>
              </a:rPr>
              <a:t>is </a:t>
            </a:r>
            <a:r>
              <a:rPr lang="en-US" sz="2000" b="0" strike="noStrike" spc="-1" dirty="0">
                <a:solidFill>
                  <a:srgbClr val="000000"/>
                </a:solidFill>
                <a:uFill>
                  <a:solidFill>
                    <a:srgbClr val="FFFFFF"/>
                  </a:solidFill>
                </a:uFill>
                <a:latin typeface="Arial"/>
              </a:rPr>
              <a:t>like a phone </a:t>
            </a:r>
            <a:r>
              <a:rPr lang="en-US" sz="2000" b="0" strike="noStrike" spc="-1" dirty="0" smtClean="0">
                <a:solidFill>
                  <a:srgbClr val="000000"/>
                </a:solidFill>
                <a:uFill>
                  <a:solidFill>
                    <a:srgbClr val="FFFFFF"/>
                  </a:solidFill>
                </a:uFill>
                <a:latin typeface="Arial"/>
              </a:rPr>
              <a:t>book.</a:t>
            </a:r>
            <a:endParaRPr lang="en-US" sz="2000" b="0" strike="noStrike" spc="-1" dirty="0">
              <a:solidFill>
                <a:srgbClr val="000000"/>
              </a:solidFill>
              <a:uFill>
                <a:solidFill>
                  <a:srgbClr val="FFFFFF"/>
                </a:solidFill>
              </a:uFill>
              <a:latin typeface="Arial"/>
            </a:endParaRPr>
          </a:p>
        </p:txBody>
      </p:sp>
      <p:sp>
        <p:nvSpPr>
          <p:cNvPr id="247" name="TextShape 2"/>
          <p:cNvSpPr txBox="1"/>
          <p:nvPr/>
        </p:nvSpPr>
        <p:spPr>
          <a:xfrm>
            <a:off x="3884760" y="8685360"/>
            <a:ext cx="2971440" cy="456840"/>
          </a:xfrm>
          <a:prstGeom prst="rect">
            <a:avLst/>
          </a:prstGeom>
          <a:noFill/>
          <a:ln>
            <a:noFill/>
          </a:ln>
        </p:spPr>
        <p:txBody>
          <a:bodyPr anchor="b"/>
          <a:lstStyle/>
          <a:p>
            <a:pPr algn="r">
              <a:lnSpc>
                <a:spcPct val="100000"/>
              </a:lnSpc>
            </a:pPr>
            <a:fld id="{C57D8853-CE03-4DB3-BF07-83C5881D485A}" type="slidenum">
              <a:rPr lang="en-US" sz="1200" b="0" strike="noStrike" spc="-1">
                <a:solidFill>
                  <a:srgbClr val="000000"/>
                </a:solidFill>
                <a:uFill>
                  <a:solidFill>
                    <a:srgbClr val="FFFFFF"/>
                  </a:solidFill>
                </a:uFill>
                <a:latin typeface="+mn-lt"/>
                <a:ea typeface="+mn-ea"/>
              </a:rPr>
              <a:t>10</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1" strike="noStrike" spc="-1">
                <a:solidFill>
                  <a:srgbClr val="000000"/>
                </a:solidFill>
                <a:uFill>
                  <a:solidFill>
                    <a:srgbClr val="FFFFFF"/>
                  </a:solidFill>
                </a:uFill>
                <a:latin typeface="Arial"/>
              </a:rPr>
              <a:t>EXERCISE 2 – Fill list of the IPs on a whiteboard with corresponding names of children (This will be our DNS system). From now on, children can refer to themselves (From field) or the receiver of the message (To field) using an IP address or a name.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DNS search will be the responsibility of router.</a:t>
            </a:r>
            <a:endParaRPr lang="en-US" sz="2000" b="0" strike="noStrike" spc="-1">
              <a:solidFill>
                <a:srgbClr val="000000"/>
              </a:solidFill>
              <a:uFill>
                <a:solidFill>
                  <a:srgbClr val="FFFFFF"/>
                </a:solidFill>
              </a:uFill>
              <a:latin typeface="Arial"/>
            </a:endParaRPr>
          </a:p>
        </p:txBody>
      </p:sp>
      <p:sp>
        <p:nvSpPr>
          <p:cNvPr id="249" name="TextShape 2"/>
          <p:cNvSpPr txBox="1"/>
          <p:nvPr/>
        </p:nvSpPr>
        <p:spPr>
          <a:xfrm>
            <a:off x="3884760" y="8685360"/>
            <a:ext cx="2971440" cy="456840"/>
          </a:xfrm>
          <a:prstGeom prst="rect">
            <a:avLst/>
          </a:prstGeom>
          <a:noFill/>
          <a:ln>
            <a:noFill/>
          </a:ln>
        </p:spPr>
        <p:txBody>
          <a:bodyPr anchor="b"/>
          <a:lstStyle/>
          <a:p>
            <a:pPr algn="r">
              <a:lnSpc>
                <a:spcPct val="100000"/>
              </a:lnSpc>
            </a:pPr>
            <a:fld id="{37E183E3-4727-4357-AE60-61295B698009}" type="slidenum">
              <a:rPr lang="en-US" sz="1200" b="0" strike="noStrike" spc="-1">
                <a:solidFill>
                  <a:srgbClr val="000000"/>
                </a:solidFill>
                <a:uFill>
                  <a:solidFill>
                    <a:srgbClr val="FFFFFF"/>
                  </a:solidFill>
                </a:uFill>
                <a:latin typeface="+mn-lt"/>
                <a:ea typeface="+mn-ea"/>
              </a:rPr>
              <a:t>11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3 –take a message (simple paper). Write your IP or DNS (if applicable) in FROM field, the destination in the TO field (IP or DNS), &amp; a PING message. Pass message to router. Router delivers (first do a global game, all children working together). PING target must respond PONG to initial sender</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1" name="TextShape 2"/>
          <p:cNvSpPr txBox="1"/>
          <p:nvPr/>
        </p:nvSpPr>
        <p:spPr>
          <a:xfrm>
            <a:off x="3884760" y="8685360"/>
            <a:ext cx="2971440" cy="456840"/>
          </a:xfrm>
          <a:prstGeom prst="rect">
            <a:avLst/>
          </a:prstGeom>
          <a:noFill/>
          <a:ln>
            <a:noFill/>
          </a:ln>
        </p:spPr>
        <p:txBody>
          <a:bodyPr anchor="b"/>
          <a:lstStyle/>
          <a:p>
            <a:pPr algn="r">
              <a:lnSpc>
                <a:spcPct val="100000"/>
              </a:lnSpc>
            </a:pPr>
            <a:fld id="{BCCDBD70-4B85-4CFC-8E58-644359D5FDA6}" type="slidenum">
              <a:rPr lang="en-US" sz="1200" b="0" strike="noStrike" spc="-1">
                <a:solidFill>
                  <a:srgbClr val="000000"/>
                </a:solidFill>
                <a:uFill>
                  <a:solidFill>
                    <a:srgbClr val="FFFFFF"/>
                  </a:solidFill>
                </a:uFill>
                <a:latin typeface="+mn-lt"/>
                <a:ea typeface="+mn-ea"/>
              </a:rPr>
              <a:t>12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dirty="0">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rPr>
              <a:t>As you can see, ping is in </a:t>
            </a:r>
            <a:r>
              <a:rPr lang="en-US" sz="2000" b="1" strike="noStrike" spc="-1" dirty="0" err="1" smtClean="0">
                <a:solidFill>
                  <a:srgbClr val="000000"/>
                </a:solidFill>
                <a:uFill>
                  <a:solidFill>
                    <a:srgbClr val="FFFFFF"/>
                  </a:solidFill>
                </a:uFill>
                <a:latin typeface="Arial"/>
              </a:rPr>
              <a:t>milli</a:t>
            </a:r>
            <a:r>
              <a:rPr lang="en-US" sz="2000" b="1" strike="noStrike" spc="-1" dirty="0" smtClean="0">
                <a:solidFill>
                  <a:srgbClr val="000000"/>
                </a:solidFill>
                <a:uFill>
                  <a:solidFill>
                    <a:srgbClr val="FFFFFF"/>
                  </a:solidFill>
                </a:uFill>
                <a:latin typeface="Arial"/>
              </a:rPr>
              <a:t>-seconds. Insist on that fact with children.</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53" name="TextShape 2"/>
          <p:cNvSpPr txBox="1"/>
          <p:nvPr/>
        </p:nvSpPr>
        <p:spPr>
          <a:xfrm>
            <a:off x="3884760" y="8685360"/>
            <a:ext cx="2971440" cy="456840"/>
          </a:xfrm>
          <a:prstGeom prst="rect">
            <a:avLst/>
          </a:prstGeom>
          <a:noFill/>
          <a:ln>
            <a:noFill/>
          </a:ln>
        </p:spPr>
        <p:txBody>
          <a:bodyPr anchor="b"/>
          <a:lstStyle/>
          <a:p>
            <a:pPr algn="r">
              <a:lnSpc>
                <a:spcPct val="100000"/>
              </a:lnSpc>
            </a:pPr>
            <a:fld id="{66A7799F-76EA-49EC-B855-74EBBE4BF401}" type="slidenum">
              <a:rPr lang="en-US" sz="1200" b="0" strike="noStrike" spc="-1">
                <a:solidFill>
                  <a:srgbClr val="000000"/>
                </a:solidFill>
                <a:uFill>
                  <a:solidFill>
                    <a:srgbClr val="FFFFFF"/>
                  </a:solidFill>
                </a:uFill>
                <a:latin typeface="+mn-lt"/>
                <a:ea typeface="+mn-ea"/>
              </a:rPr>
              <a:t>13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1" strike="noStrike" spc="-1" dirty="0" smtClean="0">
                <a:solidFill>
                  <a:srgbClr val="000000"/>
                </a:solidFill>
                <a:uFill>
                  <a:solidFill>
                    <a:srgbClr val="FFFFFF"/>
                  </a:solidFill>
                </a:uFill>
                <a:latin typeface="Arial"/>
              </a:rPr>
              <a:t>As </a:t>
            </a:r>
            <a:r>
              <a:rPr lang="en-US" sz="2000" b="1" strike="noStrike" spc="-1" dirty="0" smtClean="0">
                <a:solidFill>
                  <a:srgbClr val="000000"/>
                </a:solidFill>
                <a:uFill>
                  <a:solidFill>
                    <a:srgbClr val="FFFFFF"/>
                  </a:solidFill>
                </a:uFill>
                <a:latin typeface="Arial"/>
              </a:rPr>
              <a:t>you can see, ping is in </a:t>
            </a:r>
            <a:r>
              <a:rPr lang="en-US" sz="2000" b="1" strike="noStrike" spc="-1" dirty="0" err="1" smtClean="0">
                <a:solidFill>
                  <a:srgbClr val="000000"/>
                </a:solidFill>
                <a:uFill>
                  <a:solidFill>
                    <a:srgbClr val="FFFFFF"/>
                  </a:solidFill>
                </a:uFill>
                <a:latin typeface="Arial"/>
              </a:rPr>
              <a:t>milli</a:t>
            </a:r>
            <a:r>
              <a:rPr lang="en-US" sz="2000" b="1" strike="noStrike" spc="-1" dirty="0" smtClean="0">
                <a:solidFill>
                  <a:srgbClr val="000000"/>
                </a:solidFill>
                <a:uFill>
                  <a:solidFill>
                    <a:srgbClr val="FFFFFF"/>
                  </a:solidFill>
                </a:uFill>
                <a:latin typeface="Arial"/>
              </a:rPr>
              <a:t>-seconds. Insist on that fact with children</a:t>
            </a:r>
            <a:r>
              <a:rPr lang="en-US" sz="2000" b="1" strike="noStrike" spc="-1" dirty="0" smtClean="0">
                <a:solidFill>
                  <a:srgbClr val="000000"/>
                </a:solidFill>
                <a:uFill>
                  <a:solidFill>
                    <a:srgbClr val="FFFFFF"/>
                  </a:solidFill>
                </a:uFill>
                <a:latin typeface="Arial"/>
              </a:rPr>
              <a:t>.</a:t>
            </a:r>
          </a:p>
          <a:p>
            <a:pPr>
              <a:lnSpc>
                <a:spcPct val="100000"/>
              </a:lnSpc>
            </a:pPr>
            <a:endParaRPr lang="en-US" sz="2000" b="1" strike="noStrike" spc="-1" dirty="0" smtClean="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rPr>
              <a:t>Give the example of a high ping on a multiplayer game </a:t>
            </a:r>
            <a:r>
              <a:rPr lang="mr-IN" sz="2000" b="1" strike="noStrike" spc="-1" dirty="0" smtClean="0">
                <a:solidFill>
                  <a:srgbClr val="000000"/>
                </a:solidFill>
                <a:uFill>
                  <a:solidFill>
                    <a:srgbClr val="FFFFFF"/>
                  </a:solidFill>
                </a:uFill>
                <a:latin typeface="Arial"/>
              </a:rPr>
              <a:t>–</a:t>
            </a:r>
            <a:r>
              <a:rPr lang="en-US" sz="2000" b="1" strike="noStrike" spc="-1" baseline="0" dirty="0" smtClean="0">
                <a:solidFill>
                  <a:srgbClr val="000000"/>
                </a:solidFill>
                <a:uFill>
                  <a:solidFill>
                    <a:srgbClr val="FFFFFF"/>
                  </a:solidFill>
                </a:uFill>
                <a:latin typeface="Arial"/>
              </a:rPr>
              <a:t> a high ping gets other players to teleport on other places, and gets the player to miss all his frags.</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53" name="TextShape 2"/>
          <p:cNvSpPr txBox="1"/>
          <p:nvPr/>
        </p:nvSpPr>
        <p:spPr>
          <a:xfrm>
            <a:off x="3884760" y="8685360"/>
            <a:ext cx="2971440" cy="456840"/>
          </a:xfrm>
          <a:prstGeom prst="rect">
            <a:avLst/>
          </a:prstGeom>
          <a:noFill/>
          <a:ln>
            <a:noFill/>
          </a:ln>
        </p:spPr>
        <p:txBody>
          <a:bodyPr anchor="b"/>
          <a:lstStyle/>
          <a:p>
            <a:pPr algn="r">
              <a:lnSpc>
                <a:spcPct val="100000"/>
              </a:lnSpc>
            </a:pPr>
            <a:fld id="{66A7799F-76EA-49EC-B855-74EBBE4BF401}" type="slidenum">
              <a:rPr lang="en-US" sz="1200" b="0" strike="noStrike" spc="-1">
                <a:solidFill>
                  <a:srgbClr val="000000"/>
                </a:solidFill>
                <a:uFill>
                  <a:solidFill>
                    <a:srgbClr val="FFFFFF"/>
                  </a:solidFill>
                </a:uFill>
                <a:latin typeface="+mn-lt"/>
                <a:ea typeface="+mn-ea"/>
              </a:rPr>
              <a:t>14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88279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5" name="TextShape 2"/>
          <p:cNvSpPr txBox="1"/>
          <p:nvPr/>
        </p:nvSpPr>
        <p:spPr>
          <a:xfrm>
            <a:off x="3884760" y="8685360"/>
            <a:ext cx="2971440" cy="456840"/>
          </a:xfrm>
          <a:prstGeom prst="rect">
            <a:avLst/>
          </a:prstGeom>
          <a:noFill/>
          <a:ln>
            <a:noFill/>
          </a:ln>
        </p:spPr>
        <p:txBody>
          <a:bodyPr anchor="b"/>
          <a:lstStyle/>
          <a:p>
            <a:pPr algn="r">
              <a:lnSpc>
                <a:spcPct val="100000"/>
              </a:lnSpc>
            </a:pPr>
            <a:fld id="{01CB5384-7C76-4A3A-863F-59FD143F4F23}" type="slidenum">
              <a:rPr lang="en-US" sz="1200" b="0" strike="noStrike" spc="-1">
                <a:solidFill>
                  <a:srgbClr val="000000"/>
                </a:solidFill>
                <a:uFill>
                  <a:solidFill>
                    <a:srgbClr val="FFFFFF"/>
                  </a:solidFill>
                </a:uFill>
                <a:latin typeface="+mn-lt"/>
                <a:ea typeface="+mn-ea"/>
              </a:rPr>
              <a:t>15</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4 –Children choose if they send encrypted messages or not. Encrypted messages are put in an envelope, with metadata written on the envelope.</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7" name="TextShape 2"/>
          <p:cNvSpPr txBox="1"/>
          <p:nvPr/>
        </p:nvSpPr>
        <p:spPr>
          <a:xfrm>
            <a:off x="3884760" y="8685360"/>
            <a:ext cx="2971440" cy="456840"/>
          </a:xfrm>
          <a:prstGeom prst="rect">
            <a:avLst/>
          </a:prstGeom>
          <a:noFill/>
          <a:ln>
            <a:noFill/>
          </a:ln>
        </p:spPr>
        <p:txBody>
          <a:bodyPr anchor="b"/>
          <a:lstStyle/>
          <a:p>
            <a:pPr algn="r">
              <a:lnSpc>
                <a:spcPct val="100000"/>
              </a:lnSpc>
            </a:pPr>
            <a:fld id="{9FA866B8-71DA-4C91-85AD-D9C7F7A86577}" type="slidenum">
              <a:rPr lang="en-US" sz="1200" b="0" strike="noStrike" spc="-1">
                <a:solidFill>
                  <a:srgbClr val="000000"/>
                </a:solidFill>
                <a:uFill>
                  <a:solidFill>
                    <a:srgbClr val="FFFFFF"/>
                  </a:solidFill>
                </a:uFill>
                <a:latin typeface="+mn-lt"/>
                <a:ea typeface="+mn-ea"/>
              </a:rPr>
              <a:t>16</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Now we can SPOOF an </a:t>
            </a:r>
            <a:r>
              <a:rPr lang="en-US" sz="2000" b="0" strike="noStrike" spc="-1" dirty="0" smtClean="0">
                <a:solidFill>
                  <a:srgbClr val="000000"/>
                </a:solidFill>
                <a:uFill>
                  <a:solidFill>
                    <a:srgbClr val="FFFFFF"/>
                  </a:solidFill>
                </a:uFill>
                <a:latin typeface="Arial"/>
              </a:rPr>
              <a:t>address. </a:t>
            </a:r>
            <a:r>
              <a:rPr lang="en-US" sz="2000" b="0" strike="noStrike" spc="-1" dirty="0">
                <a:solidFill>
                  <a:srgbClr val="000000"/>
                </a:solidFill>
                <a:uFill>
                  <a:solidFill>
                    <a:srgbClr val="FFFFFF"/>
                  </a:solidFill>
                </a:uFill>
                <a:latin typeface="Arial"/>
              </a:rPr>
              <a:t>Just use the  address of someone else in FROM field. Easy.</a:t>
            </a:r>
          </a:p>
          <a:p>
            <a:pPr>
              <a:lnSpc>
                <a:spcPct val="100000"/>
              </a:lnSpc>
            </a:pPr>
            <a:r>
              <a:rPr lang="en-US" sz="2000" b="1" strike="noStrike" spc="-1" dirty="0">
                <a:solidFill>
                  <a:srgbClr val="000000"/>
                </a:solidFill>
                <a:uFill>
                  <a:solidFill>
                    <a:srgbClr val="FFFFFF"/>
                  </a:solidFill>
                </a:uFill>
                <a:latin typeface="Arial"/>
              </a:rPr>
              <a:t>EXERCISE </a:t>
            </a:r>
            <a:r>
              <a:rPr lang="en-US" sz="2000" b="1" strike="noStrike" spc="-1" dirty="0" smtClean="0">
                <a:solidFill>
                  <a:srgbClr val="000000"/>
                </a:solidFill>
                <a:uFill>
                  <a:solidFill>
                    <a:srgbClr val="FFFFFF"/>
                  </a:solidFill>
                </a:uFill>
                <a:latin typeface="Arial"/>
              </a:rPr>
              <a:t>5 </a:t>
            </a:r>
            <a:r>
              <a:rPr lang="en-US" sz="2000" b="1" strike="noStrike" spc="-1" dirty="0">
                <a:solidFill>
                  <a:srgbClr val="000000"/>
                </a:solidFill>
                <a:uFill>
                  <a:solidFill>
                    <a:srgbClr val="FFFFFF"/>
                  </a:solidFill>
                </a:uFill>
                <a:latin typeface="Arial"/>
              </a:rPr>
              <a:t>– Include spoofing in packet exchanges.</a:t>
            </a:r>
            <a:endParaRPr lang="en-US" sz="2000" b="0" strike="noStrike" spc="-1" dirty="0">
              <a:solidFill>
                <a:srgbClr val="000000"/>
              </a:solidFill>
              <a:uFill>
                <a:solidFill>
                  <a:srgbClr val="FFFFFF"/>
                </a:solidFill>
              </a:uFill>
              <a:latin typeface="Arial"/>
            </a:endParaRPr>
          </a:p>
          <a:p>
            <a:pPr>
              <a:lnSpc>
                <a:spcPct val="100000"/>
              </a:lnSpc>
            </a:pPr>
            <a:r>
              <a:rPr lang="en-US" sz="2000" b="1" strike="noStrike" spc="-1" dirty="0">
                <a:solidFill>
                  <a:srgbClr val="000000"/>
                </a:solidFill>
                <a:uFill>
                  <a:solidFill>
                    <a:srgbClr val="FFFFFF"/>
                  </a:solidFill>
                </a:uFill>
                <a:latin typeface="Arial"/>
              </a:rPr>
              <a:t>Attention: Glue on certain messages some post-its (symbolizing a payload/malware). Warn the receiver of post-IT that he should keep it.</a:t>
            </a:r>
            <a:endParaRPr lang="en-US" sz="2000" b="0" strike="noStrike" spc="-1" dirty="0">
              <a:solidFill>
                <a:srgbClr val="000000"/>
              </a:solidFill>
              <a:uFill>
                <a:solidFill>
                  <a:srgbClr val="FFFFFF"/>
                </a:solidFill>
              </a:uFill>
              <a:latin typeface="Arial"/>
            </a:endParaRPr>
          </a:p>
        </p:txBody>
      </p:sp>
      <p:sp>
        <p:nvSpPr>
          <p:cNvPr id="259" name="TextShape 2"/>
          <p:cNvSpPr txBox="1"/>
          <p:nvPr/>
        </p:nvSpPr>
        <p:spPr>
          <a:xfrm>
            <a:off x="3884760" y="8685360"/>
            <a:ext cx="2971440" cy="456840"/>
          </a:xfrm>
          <a:prstGeom prst="rect">
            <a:avLst/>
          </a:prstGeom>
          <a:noFill/>
          <a:ln>
            <a:noFill/>
          </a:ln>
        </p:spPr>
        <p:txBody>
          <a:bodyPr anchor="b"/>
          <a:lstStyle/>
          <a:p>
            <a:pPr algn="r">
              <a:lnSpc>
                <a:spcPct val="100000"/>
              </a:lnSpc>
            </a:pPr>
            <a:fld id="{C98BA08D-9DD6-4F3C-B7F0-90D3E4A02A70}" type="slidenum">
              <a:rPr lang="en-US" sz="1200" b="0" strike="noStrike" spc="-1">
                <a:solidFill>
                  <a:srgbClr val="000000"/>
                </a:solidFill>
                <a:uFill>
                  <a:solidFill>
                    <a:srgbClr val="FFFFFF"/>
                  </a:solidFill>
                </a:uFill>
                <a:latin typeface="+mn-lt"/>
                <a:ea typeface="+mn-ea"/>
              </a:rPr>
              <a:t>17</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Explain that receivers of post-it got a malicious payload that made them zombies within a botnet. Explain that YOU have total control of them. They keep on working normally. But as zombies, they are infected. And they will do what you tell them to when asked to.</a:t>
            </a:r>
          </a:p>
        </p:txBody>
      </p:sp>
      <p:sp>
        <p:nvSpPr>
          <p:cNvPr id="261" name="TextShape 2"/>
          <p:cNvSpPr txBox="1"/>
          <p:nvPr/>
        </p:nvSpPr>
        <p:spPr>
          <a:xfrm>
            <a:off x="3884760" y="8685360"/>
            <a:ext cx="2971440" cy="456840"/>
          </a:xfrm>
          <a:prstGeom prst="rect">
            <a:avLst/>
          </a:prstGeom>
          <a:noFill/>
          <a:ln>
            <a:noFill/>
          </a:ln>
        </p:spPr>
        <p:txBody>
          <a:bodyPr anchor="b"/>
          <a:lstStyle/>
          <a:p>
            <a:pPr algn="r">
              <a:lnSpc>
                <a:spcPct val="100000"/>
              </a:lnSpc>
            </a:pPr>
            <a:fld id="{890E3CE2-4133-4A05-B6CC-0194FB6B273C}" type="slidenum">
              <a:rPr lang="en-US" sz="1200" b="0" strike="noStrike" spc="-1">
                <a:solidFill>
                  <a:srgbClr val="000000"/>
                </a:solidFill>
                <a:uFill>
                  <a:solidFill>
                    <a:srgbClr val="FFFFFF"/>
                  </a:solidFill>
                </a:uFill>
                <a:latin typeface="+mn-lt"/>
                <a:ea typeface="+mn-ea"/>
              </a:rPr>
              <a:t>18</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Explain that receivers of post-it got a malicious payload that made them zombies within a botnet. Now ask all zombies to send request to the same IP</a:t>
            </a:r>
            <a:r>
              <a:rPr lang="en-US" sz="2000" b="0" strike="noStrike" spc="-1" dirty="0" smtClean="0">
                <a:solidFill>
                  <a:srgbClr val="000000"/>
                </a:solidFill>
                <a:uFill>
                  <a:solidFill>
                    <a:srgbClr val="FFFFFF"/>
                  </a:solidFill>
                </a:uFill>
                <a:latin typeface="Arial"/>
              </a:rPr>
              <a:t>.</a:t>
            </a:r>
          </a:p>
          <a:p>
            <a:r>
              <a:rPr lang="en-US" sz="2000" b="0" strike="noStrike" spc="-1" dirty="0" smtClean="0">
                <a:solidFill>
                  <a:srgbClr val="000000"/>
                </a:solidFill>
                <a:uFill>
                  <a:solidFill>
                    <a:srgbClr val="FFFFFF"/>
                  </a:solidFill>
                </a:uFill>
                <a:latin typeface="Arial"/>
              </a:rPr>
              <a:t>Use example to explain the motives </a:t>
            </a:r>
            <a:r>
              <a:rPr lang="en-US" sz="2000" b="0" strike="noStrike" spc="-1" dirty="0" err="1" smtClean="0">
                <a:solidFill>
                  <a:srgbClr val="000000"/>
                </a:solidFill>
                <a:uFill>
                  <a:solidFill>
                    <a:srgbClr val="FFFFFF"/>
                  </a:solidFill>
                </a:uFill>
                <a:latin typeface="Arial"/>
              </a:rPr>
              <a:t>begind</a:t>
            </a:r>
            <a:r>
              <a:rPr lang="en-US" sz="2000" b="0" strike="noStrike" spc="-1" dirty="0" smtClean="0">
                <a:solidFill>
                  <a:srgbClr val="000000"/>
                </a:solidFill>
                <a:uFill>
                  <a:solidFill>
                    <a:srgbClr val="FFFFFF"/>
                  </a:solidFill>
                </a:uFill>
                <a:latin typeface="Arial"/>
              </a:rPr>
              <a:t> a </a:t>
            </a:r>
            <a:r>
              <a:rPr lang="en-US" sz="2000" b="0" strike="noStrike" spc="-1" dirty="0" err="1" smtClean="0">
                <a:solidFill>
                  <a:srgbClr val="000000"/>
                </a:solidFill>
                <a:uFill>
                  <a:solidFill>
                    <a:srgbClr val="FFFFFF"/>
                  </a:solidFill>
                </a:uFill>
                <a:latin typeface="Arial"/>
              </a:rPr>
              <a:t>Ddos</a:t>
            </a:r>
            <a:r>
              <a:rPr lang="en-US" sz="2000" b="0" strike="noStrike" spc="-1" smtClean="0">
                <a:solidFill>
                  <a:srgbClr val="000000"/>
                </a:solidFill>
                <a:uFill>
                  <a:solidFill>
                    <a:srgbClr val="FFFFFF"/>
                  </a:solidFill>
                </a:uFill>
                <a:latin typeface="Arial"/>
              </a:rPr>
              <a:t> attack.</a:t>
            </a:r>
            <a:endParaRPr lang="en-US" sz="2000" b="0" strike="noStrike" spc="-1" dirty="0">
              <a:solidFill>
                <a:srgbClr val="000000"/>
              </a:solidFill>
              <a:uFill>
                <a:solidFill>
                  <a:srgbClr val="FFFFFF"/>
                </a:solidFill>
              </a:uFill>
              <a:latin typeface="Arial"/>
            </a:endParaRP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EXERCISE </a:t>
            </a:r>
            <a:r>
              <a:rPr lang="en-US" sz="2000" b="1" strike="noStrike" spc="-1" dirty="0" smtClean="0">
                <a:solidFill>
                  <a:srgbClr val="000000"/>
                </a:solidFill>
                <a:uFill>
                  <a:solidFill>
                    <a:srgbClr val="FFFFFF"/>
                  </a:solidFill>
                </a:uFill>
                <a:latin typeface="Arial"/>
              </a:rPr>
              <a:t>6</a:t>
            </a:r>
            <a:r>
              <a:rPr lang="en-US" sz="2000" b="1" strike="noStrike" spc="-1" baseline="0" dirty="0" smtClean="0">
                <a:solidFill>
                  <a:srgbClr val="000000"/>
                </a:solidFill>
                <a:uFill>
                  <a:solidFill>
                    <a:srgbClr val="FFFFFF"/>
                  </a:solidFill>
                </a:uFill>
                <a:latin typeface="Arial"/>
              </a:rPr>
              <a:t> &amp; Final</a:t>
            </a:r>
            <a:r>
              <a:rPr lang="en-US" sz="2000" b="1" strike="noStrike" spc="-1" dirty="0" smtClean="0">
                <a:solidFill>
                  <a:srgbClr val="000000"/>
                </a:solidFill>
                <a:uFill>
                  <a:solidFill>
                    <a:srgbClr val="FFFFFF"/>
                  </a:solidFill>
                </a:uFill>
                <a:latin typeface="Arial"/>
              </a:rPr>
              <a:t> </a:t>
            </a:r>
            <a:r>
              <a:rPr lang="en-US" sz="2000" b="1" strike="noStrike" spc="-1" dirty="0">
                <a:solidFill>
                  <a:srgbClr val="000000"/>
                </a:solidFill>
                <a:uFill>
                  <a:solidFill>
                    <a:srgbClr val="FFFFFF"/>
                  </a:solidFill>
                </a:uFill>
                <a:latin typeface="Arial"/>
              </a:rPr>
              <a:t>- All players play at </a:t>
            </a:r>
            <a:r>
              <a:rPr lang="en-US" sz="2000" b="1" strike="noStrike" spc="-1" dirty="0" smtClean="0">
                <a:solidFill>
                  <a:srgbClr val="000000"/>
                </a:solidFill>
                <a:uFill>
                  <a:solidFill>
                    <a:srgbClr val="FFFFFF"/>
                  </a:solidFill>
                </a:uFill>
                <a:latin typeface="Arial"/>
              </a:rPr>
              <a:t>the same time</a:t>
            </a:r>
            <a:r>
              <a:rPr lang="en-US" sz="2000" b="1" strike="noStrike" spc="-1" baseline="0" dirty="0" smtClean="0">
                <a:solidFill>
                  <a:srgbClr val="000000"/>
                </a:solidFill>
                <a:uFill>
                  <a:solidFill>
                    <a:srgbClr val="FFFFFF"/>
                  </a:solidFill>
                </a:uFill>
                <a:latin typeface="Arial"/>
              </a:rPr>
              <a:t> - </a:t>
            </a:r>
            <a:r>
              <a:rPr lang="en-US" sz="2000" b="1" strike="noStrike" spc="-1" dirty="0" smtClean="0">
                <a:solidFill>
                  <a:srgbClr val="000000"/>
                </a:solidFill>
                <a:uFill>
                  <a:solidFill>
                    <a:srgbClr val="FFFFFF"/>
                  </a:solidFill>
                </a:uFill>
                <a:latin typeface="Arial"/>
              </a:rPr>
              <a:t>Normal </a:t>
            </a:r>
            <a:r>
              <a:rPr lang="en-US" sz="2000" b="1" strike="noStrike" spc="-1" dirty="0">
                <a:solidFill>
                  <a:srgbClr val="000000"/>
                </a:solidFill>
                <a:uFill>
                  <a:solidFill>
                    <a:srgbClr val="FFFFFF"/>
                  </a:solidFill>
                </a:uFill>
                <a:latin typeface="Arial"/>
              </a:rPr>
              <a:t>game continues, except Botnet members that </a:t>
            </a:r>
            <a:r>
              <a:rPr lang="en-US" sz="2000" b="1" strike="noStrike" spc="-1" dirty="0" smtClean="0">
                <a:solidFill>
                  <a:srgbClr val="000000"/>
                </a:solidFill>
                <a:uFill>
                  <a:solidFill>
                    <a:srgbClr val="FFFFFF"/>
                  </a:solidFill>
                </a:uFill>
                <a:latin typeface="Arial"/>
              </a:rPr>
              <a:t>are required to all </a:t>
            </a:r>
            <a:r>
              <a:rPr lang="en-US" sz="2000" b="1" strike="noStrike" spc="-1" dirty="0">
                <a:solidFill>
                  <a:srgbClr val="000000"/>
                </a:solidFill>
                <a:uFill>
                  <a:solidFill>
                    <a:srgbClr val="FFFFFF"/>
                  </a:solidFill>
                </a:uFill>
                <a:latin typeface="Arial"/>
              </a:rPr>
              <a:t>ping one child (DDOS target). DDOS is fast on target. Ask </a:t>
            </a:r>
            <a:r>
              <a:rPr lang="en-US" sz="2000" b="1" strike="noStrike" spc="-1" dirty="0" err="1">
                <a:solidFill>
                  <a:srgbClr val="000000"/>
                </a:solidFill>
                <a:uFill>
                  <a:solidFill>
                    <a:srgbClr val="FFFFFF"/>
                  </a:solidFill>
                </a:uFill>
                <a:latin typeface="Arial"/>
              </a:rPr>
              <a:t>DDOS’ed</a:t>
            </a:r>
            <a:r>
              <a:rPr lang="en-US" sz="2000" b="1" strike="noStrike" spc="-1" dirty="0">
                <a:solidFill>
                  <a:srgbClr val="000000"/>
                </a:solidFill>
                <a:uFill>
                  <a:solidFill>
                    <a:srgbClr val="FFFFFF"/>
                  </a:solidFill>
                </a:uFill>
                <a:latin typeface="Arial"/>
              </a:rPr>
              <a:t> child about his </a:t>
            </a:r>
            <a:r>
              <a:rPr lang="en-US" sz="2000" b="1" strike="noStrike" spc="-1" dirty="0" smtClean="0">
                <a:solidFill>
                  <a:srgbClr val="000000"/>
                </a:solidFill>
                <a:uFill>
                  <a:solidFill>
                    <a:srgbClr val="FFFFFF"/>
                  </a:solidFill>
                </a:uFill>
                <a:latin typeface="Arial"/>
              </a:rPr>
              <a:t>feelings after experience…</a:t>
            </a:r>
            <a:endParaRPr lang="en-US" sz="2000" b="0" strike="noStrike" spc="-1" dirty="0">
              <a:solidFill>
                <a:srgbClr val="000000"/>
              </a:solidFill>
              <a:uFill>
                <a:solidFill>
                  <a:srgbClr val="FFFFFF"/>
                </a:solidFill>
              </a:uFill>
              <a:latin typeface="Arial"/>
            </a:endParaRPr>
          </a:p>
        </p:txBody>
      </p:sp>
      <p:sp>
        <p:nvSpPr>
          <p:cNvPr id="263" name="TextShape 2"/>
          <p:cNvSpPr txBox="1"/>
          <p:nvPr/>
        </p:nvSpPr>
        <p:spPr>
          <a:xfrm>
            <a:off x="3884760" y="8685360"/>
            <a:ext cx="2971440" cy="456840"/>
          </a:xfrm>
          <a:prstGeom prst="rect">
            <a:avLst/>
          </a:prstGeom>
          <a:noFill/>
          <a:ln>
            <a:noFill/>
          </a:ln>
        </p:spPr>
        <p:txBody>
          <a:bodyPr anchor="b"/>
          <a:lstStyle/>
          <a:p>
            <a:pPr algn="r">
              <a:lnSpc>
                <a:spcPct val="100000"/>
              </a:lnSpc>
            </a:pPr>
            <a:fld id="{8D19E3F9-D2C3-4C3A-A38E-C56E4C0BF32F}" type="slidenum">
              <a:rPr lang="en-US" sz="1200" b="0" strike="noStrike" spc="-1">
                <a:solidFill>
                  <a:srgbClr val="000000"/>
                </a:solidFill>
                <a:uFill>
                  <a:solidFill>
                    <a:srgbClr val="FFFFFF"/>
                  </a:solidFill>
                </a:uFill>
                <a:latin typeface="+mn-lt"/>
                <a:ea typeface="+mn-ea"/>
              </a:rPr>
              <a:t>19</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Today we will talk about network, network admin easy commands, and network security</a:t>
            </a:r>
          </a:p>
        </p:txBody>
      </p:sp>
      <p:sp>
        <p:nvSpPr>
          <p:cNvPr id="233" name="TextShape 2"/>
          <p:cNvSpPr txBox="1"/>
          <p:nvPr/>
        </p:nvSpPr>
        <p:spPr>
          <a:xfrm>
            <a:off x="3884760" y="8685360"/>
            <a:ext cx="2971440" cy="456840"/>
          </a:xfrm>
          <a:prstGeom prst="rect">
            <a:avLst/>
          </a:prstGeom>
          <a:noFill/>
          <a:ln>
            <a:noFill/>
          </a:ln>
        </p:spPr>
        <p:txBody>
          <a:bodyPr anchor="b"/>
          <a:lstStyle/>
          <a:p>
            <a:pPr algn="r">
              <a:lnSpc>
                <a:spcPct val="100000"/>
              </a:lnSpc>
            </a:pPr>
            <a:fld id="{9D24E8FD-0C60-42E3-B031-458E2C665A00}" type="slidenum">
              <a:rPr lang="en-US" sz="1200" b="0" strike="noStrike" spc="-1">
                <a:solidFill>
                  <a:srgbClr val="000000"/>
                </a:solidFill>
                <a:uFill>
                  <a:solidFill>
                    <a:srgbClr val="FFFFFF"/>
                  </a:solidFill>
                </a:uFill>
                <a:latin typeface="+mn-lt"/>
                <a:ea typeface="+mn-ea"/>
              </a:rPr>
              <a:t>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How to represent a network? How could we imagine a map of the Internet? As kingdoms of web services perhaps?</a:t>
            </a:r>
          </a:p>
        </p:txBody>
      </p:sp>
      <p:sp>
        <p:nvSpPr>
          <p:cNvPr id="235" name="TextShape 2"/>
          <p:cNvSpPr txBox="1"/>
          <p:nvPr/>
        </p:nvSpPr>
        <p:spPr>
          <a:xfrm>
            <a:off x="3884760" y="8685360"/>
            <a:ext cx="2971440" cy="456840"/>
          </a:xfrm>
          <a:prstGeom prst="rect">
            <a:avLst/>
          </a:prstGeom>
          <a:noFill/>
          <a:ln>
            <a:noFill/>
          </a:ln>
        </p:spPr>
        <p:txBody>
          <a:bodyPr anchor="b"/>
          <a:lstStyle/>
          <a:p>
            <a:pPr algn="r">
              <a:lnSpc>
                <a:spcPct val="100000"/>
              </a:lnSpc>
            </a:pPr>
            <a:fld id="{7439BDD3-FD05-49A2-B12F-C30E46DA45E0}" type="slidenum">
              <a:rPr lang="en-US" sz="1200" b="0" strike="noStrike" spc="-1">
                <a:solidFill>
                  <a:srgbClr val="000000"/>
                </a:solidFill>
                <a:uFill>
                  <a:solidFill>
                    <a:srgbClr val="FFFFFF"/>
                  </a:solidFill>
                </a:uFill>
                <a:latin typeface="+mn-lt"/>
                <a:ea typeface="+mn-ea"/>
              </a:rPr>
              <a:t>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a:lstStyle/>
          <a:p>
            <a:r>
              <a:rPr lang="en-US" sz="2000" b="0" strike="noStrike" spc="-1" dirty="0" smtClean="0">
                <a:solidFill>
                  <a:srgbClr val="000000"/>
                </a:solidFill>
                <a:uFill>
                  <a:solidFill>
                    <a:srgbClr val="FFFFFF"/>
                  </a:solidFill>
                </a:uFill>
                <a:latin typeface="Arial"/>
              </a:rPr>
              <a:t>Or simply as a good old game of </a:t>
            </a:r>
            <a:r>
              <a:rPr lang="en-US" sz="2000" b="0" strike="noStrike" spc="-1" dirty="0" err="1" smtClean="0">
                <a:solidFill>
                  <a:srgbClr val="000000"/>
                </a:solidFill>
                <a:uFill>
                  <a:solidFill>
                    <a:srgbClr val="FFFFFF"/>
                  </a:solidFill>
                </a:uFill>
                <a:latin typeface="Arial"/>
              </a:rPr>
              <a:t>Fortnite</a:t>
            </a:r>
            <a:r>
              <a:rPr lang="en-US" sz="2000" b="0" strike="noStrike" spc="-1" dirty="0" smtClean="0">
                <a:solidFill>
                  <a:srgbClr val="000000"/>
                </a:solidFill>
                <a:uFill>
                  <a:solidFill>
                    <a:srgbClr val="FFFFFF"/>
                  </a:solidFill>
                </a:uFill>
                <a:latin typeface="Arial"/>
              </a:rPr>
              <a:t> online</a:t>
            </a:r>
            <a:r>
              <a:rPr lang="mr-IN" sz="2000" b="0" strike="noStrike" spc="-1" dirty="0" smtClean="0">
                <a:solidFill>
                  <a:srgbClr val="000000"/>
                </a:solidFill>
                <a:uFill>
                  <a:solidFill>
                    <a:srgbClr val="FFFFFF"/>
                  </a:solidFill>
                </a:uFill>
                <a:latin typeface="Arial"/>
              </a:rPr>
              <a:t>…</a:t>
            </a:r>
            <a:r>
              <a:rPr lang="fr-CH" sz="2000" b="0" strike="noStrike" spc="-1" dirty="0" smtClean="0">
                <a:solidFill>
                  <a:srgbClr val="000000"/>
                </a:solidFill>
                <a:uFill>
                  <a:solidFill>
                    <a:srgbClr val="FFFFFF"/>
                  </a:solidFill>
                </a:uFill>
                <a:latin typeface="Arial"/>
              </a:rPr>
              <a:t>. </a:t>
            </a:r>
            <a:endParaRPr lang="en-US" sz="2000" b="0" strike="noStrike" spc="-1" dirty="0">
              <a:solidFill>
                <a:srgbClr val="000000"/>
              </a:solidFill>
              <a:uFill>
                <a:solidFill>
                  <a:srgbClr val="FFFFFF"/>
                </a:solidFill>
              </a:uFill>
              <a:latin typeface="Arial"/>
            </a:endParaRPr>
          </a:p>
        </p:txBody>
      </p:sp>
      <p:sp>
        <p:nvSpPr>
          <p:cNvPr id="235" name="TextShape 2"/>
          <p:cNvSpPr txBox="1"/>
          <p:nvPr/>
        </p:nvSpPr>
        <p:spPr>
          <a:xfrm>
            <a:off x="3884760" y="8685360"/>
            <a:ext cx="2971440" cy="456840"/>
          </a:xfrm>
          <a:prstGeom prst="rect">
            <a:avLst/>
          </a:prstGeom>
          <a:noFill/>
          <a:ln>
            <a:noFill/>
          </a:ln>
        </p:spPr>
        <p:txBody>
          <a:bodyPr anchor="b"/>
          <a:lstStyle/>
          <a:p>
            <a:pPr algn="r">
              <a:lnSpc>
                <a:spcPct val="100000"/>
              </a:lnSpc>
            </a:pPr>
            <a:fld id="{7439BDD3-FD05-49A2-B12F-C30E46DA45E0}"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70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Or perhaps as information flows connecting various equipments all over the world?</a:t>
            </a:r>
          </a:p>
        </p:txBody>
      </p:sp>
      <p:sp>
        <p:nvSpPr>
          <p:cNvPr id="237" name="TextShape 2"/>
          <p:cNvSpPr txBox="1"/>
          <p:nvPr/>
        </p:nvSpPr>
        <p:spPr>
          <a:xfrm>
            <a:off x="3884760" y="8685360"/>
            <a:ext cx="2971440" cy="456840"/>
          </a:xfrm>
          <a:prstGeom prst="rect">
            <a:avLst/>
          </a:prstGeom>
          <a:noFill/>
          <a:ln>
            <a:noFill/>
          </a:ln>
        </p:spPr>
        <p:txBody>
          <a:bodyPr anchor="b"/>
          <a:lstStyle/>
          <a:p>
            <a:pPr algn="r">
              <a:lnSpc>
                <a:spcPct val="100000"/>
              </a:lnSpc>
            </a:pPr>
            <a:fld id="{2259419B-2334-426C-B9BB-CF223505BD3A}" type="slidenum">
              <a:rPr lang="en-US" sz="1200" b="0" strike="noStrike" spc="-1">
                <a:solidFill>
                  <a:srgbClr val="000000"/>
                </a:solidFill>
                <a:uFill>
                  <a:solidFill>
                    <a:srgbClr val="FFFFFF"/>
                  </a:solidFill>
                </a:uFill>
                <a:latin typeface="+mn-lt"/>
                <a:ea typeface="+mn-ea"/>
              </a:rPr>
              <a:t>5</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This will be our network.</a:t>
            </a:r>
          </a:p>
          <a:p>
            <a:r>
              <a:rPr lang="en-US" sz="2000" b="0" strike="noStrike" spc="-1" dirty="0">
                <a:solidFill>
                  <a:srgbClr val="000000"/>
                </a:solidFill>
                <a:uFill>
                  <a:solidFill>
                    <a:srgbClr val="FFFFFF"/>
                  </a:solidFill>
                </a:uFill>
                <a:latin typeface="Arial"/>
              </a:rPr>
              <a:t>TO DO: Select 4 routers (2.0.0.1, 31.3.224.1, 37.25.128.1, 78.141.128.1) Assign to the routers various IP addresses in their ranges (one IP per player). Routers distribute IPs.</a:t>
            </a:r>
          </a:p>
          <a:p>
            <a:r>
              <a:rPr lang="en-US" sz="2000" b="0" strike="noStrike" spc="-1" dirty="0">
                <a:solidFill>
                  <a:srgbClr val="000000"/>
                </a:solidFill>
                <a:uFill>
                  <a:solidFill>
                    <a:srgbClr val="FFFFFF"/>
                  </a:solidFill>
                </a:uFill>
                <a:latin typeface="Arial"/>
              </a:rPr>
              <a:t>Now all children have an IP address – For children which are routers X.X.X.1 (important role, they are the mailman for exchanging messages). All exchanged messages must pass by a router</a:t>
            </a:r>
            <a:r>
              <a:rPr lang="en-US" sz="2000" b="0" strike="noStrike" spc="-1" dirty="0" smtClean="0">
                <a:solidFill>
                  <a:srgbClr val="000000"/>
                </a:solidFill>
                <a:uFill>
                  <a:solidFill>
                    <a:srgbClr val="FFFFFF"/>
                  </a:solidFill>
                </a:uFill>
                <a:latin typeface="Arial"/>
              </a:rPr>
              <a:t>.</a:t>
            </a:r>
          </a:p>
          <a:p>
            <a:endParaRPr lang="en-US" sz="2000" b="0" strike="noStrike" spc="-1" dirty="0" smtClean="0">
              <a:solidFill>
                <a:srgbClr val="000000"/>
              </a:solidFill>
              <a:uFill>
                <a:solidFill>
                  <a:srgbClr val="FFFFFF"/>
                </a:solidFill>
              </a:uFill>
              <a:latin typeface="Arial"/>
            </a:endParaRPr>
          </a:p>
          <a:p>
            <a:r>
              <a:rPr lang="en-US" sz="2000" b="1" strike="noStrike" spc="-1" dirty="0" smtClean="0">
                <a:solidFill>
                  <a:srgbClr val="000000"/>
                </a:solidFill>
                <a:uFill>
                  <a:solidFill>
                    <a:srgbClr val="FFFFFF"/>
                  </a:solidFill>
                </a:uFill>
                <a:latin typeface="Arial"/>
              </a:rPr>
              <a:t>NOTE FOR</a:t>
            </a:r>
            <a:r>
              <a:rPr lang="en-US" sz="2000" b="1" strike="noStrike" spc="-1" baseline="0" dirty="0" smtClean="0">
                <a:solidFill>
                  <a:srgbClr val="000000"/>
                </a:solidFill>
                <a:uFill>
                  <a:solidFill>
                    <a:srgbClr val="FFFFFF"/>
                  </a:solidFill>
                </a:uFill>
                <a:latin typeface="Arial"/>
              </a:rPr>
              <a:t> GAME: Game manager will be responsible for motivating the children. You should ask them to send as many messages as they can.</a:t>
            </a:r>
            <a:endParaRPr lang="en-US" sz="2000" b="1" strike="noStrike" spc="-1" dirty="0">
              <a:solidFill>
                <a:srgbClr val="000000"/>
              </a:solidFill>
              <a:uFill>
                <a:solidFill>
                  <a:srgbClr val="FFFFFF"/>
                </a:solidFill>
              </a:uFill>
              <a:latin typeface="Arial"/>
            </a:endParaRPr>
          </a:p>
        </p:txBody>
      </p:sp>
      <p:sp>
        <p:nvSpPr>
          <p:cNvPr id="239" name="TextShape 2"/>
          <p:cNvSpPr txBox="1"/>
          <p:nvPr/>
        </p:nvSpPr>
        <p:spPr>
          <a:xfrm>
            <a:off x="3884760" y="8685360"/>
            <a:ext cx="2971440" cy="456840"/>
          </a:xfrm>
          <a:prstGeom prst="rect">
            <a:avLst/>
          </a:prstGeom>
          <a:noFill/>
          <a:ln>
            <a:noFill/>
          </a:ln>
        </p:spPr>
        <p:txBody>
          <a:bodyPr anchor="b"/>
          <a:lstStyle/>
          <a:p>
            <a:pPr algn="r">
              <a:lnSpc>
                <a:spcPct val="100000"/>
              </a:lnSpc>
            </a:pPr>
            <a:fld id="{F328B99B-CBF9-4A06-A067-8F0829661DBC}" type="slidenum">
              <a:rPr lang="en-US" sz="1200" b="0" strike="noStrike" spc="-1">
                <a:solidFill>
                  <a:srgbClr val="000000"/>
                </a:solidFill>
                <a:uFill>
                  <a:solidFill>
                    <a:srgbClr val="FFFFFF"/>
                  </a:solidFill>
                </a:uFill>
                <a:latin typeface="+mn-lt"/>
                <a:ea typeface="+mn-ea"/>
              </a:rPr>
              <a:t>6</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An IP address is like a telephone number</a:t>
            </a:r>
          </a:p>
        </p:txBody>
      </p:sp>
      <p:sp>
        <p:nvSpPr>
          <p:cNvPr id="241" name="TextShape 2"/>
          <p:cNvSpPr txBox="1"/>
          <p:nvPr/>
        </p:nvSpPr>
        <p:spPr>
          <a:xfrm>
            <a:off x="3884760" y="8685360"/>
            <a:ext cx="2971440" cy="456840"/>
          </a:xfrm>
          <a:prstGeom prst="rect">
            <a:avLst/>
          </a:prstGeom>
          <a:noFill/>
          <a:ln>
            <a:noFill/>
          </a:ln>
        </p:spPr>
        <p:txBody>
          <a:bodyPr anchor="b"/>
          <a:lstStyle/>
          <a:p>
            <a:pPr algn="r">
              <a:lnSpc>
                <a:spcPct val="100000"/>
              </a:lnSpc>
            </a:pPr>
            <a:fld id="{F4651123-5484-4D79-B88D-46A452ED9DC3}" type="slidenum">
              <a:rPr lang="en-US" sz="1200" b="0" strike="noStrike" spc="-1">
                <a:solidFill>
                  <a:srgbClr val="000000"/>
                </a:solidFill>
                <a:uFill>
                  <a:solidFill>
                    <a:srgbClr val="FFFFFF"/>
                  </a:solidFill>
                </a:uFill>
                <a:latin typeface="+mn-lt"/>
                <a:ea typeface="+mn-ea"/>
              </a:rPr>
              <a:t>7</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As you can see, a network packet is composed of metadata </a:t>
            </a:r>
            <a:r>
              <a:rPr lang="en-US" sz="2000" b="0" strike="noStrike" spc="-1" dirty="0" smtClean="0">
                <a:solidFill>
                  <a:srgbClr val="000000"/>
                </a:solidFill>
                <a:uFill>
                  <a:solidFill>
                    <a:srgbClr val="FFFFFF"/>
                  </a:solidFill>
                </a:uFill>
                <a:latin typeface="Arial"/>
              </a:rPr>
              <a:t>and Content.</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43" name="TextShape 2"/>
          <p:cNvSpPr txBox="1"/>
          <p:nvPr/>
        </p:nvSpPr>
        <p:spPr>
          <a:xfrm>
            <a:off x="3884760" y="8685360"/>
            <a:ext cx="2971440" cy="456840"/>
          </a:xfrm>
          <a:prstGeom prst="rect">
            <a:avLst/>
          </a:prstGeom>
          <a:noFill/>
          <a:ln>
            <a:noFill/>
          </a:ln>
        </p:spPr>
        <p:txBody>
          <a:bodyPr anchor="b"/>
          <a:lstStyle/>
          <a:p>
            <a:pPr algn="r">
              <a:lnSpc>
                <a:spcPct val="100000"/>
              </a:lnSpc>
            </a:pPr>
            <a:fld id="{D6DA9553-3799-47C8-8CCC-15D4DF0F414F}" type="slidenum">
              <a:rPr lang="en-US" sz="1200" b="0" strike="noStrike" spc="-1">
                <a:solidFill>
                  <a:srgbClr val="000000"/>
                </a:solidFill>
                <a:uFill>
                  <a:solidFill>
                    <a:srgbClr val="FFFFFF"/>
                  </a:solidFill>
                </a:uFill>
                <a:latin typeface="+mn-lt"/>
                <a:ea typeface="+mn-ea"/>
              </a:rPr>
              <a:t>8</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As you can see, a network packet is composed of metadata + content</a:t>
            </a:r>
          </a:p>
          <a:p>
            <a:pPr>
              <a:lnSpc>
                <a:spcPct val="100000"/>
              </a:lnSpc>
            </a:pPr>
            <a:r>
              <a:rPr lang="en-US" sz="2000" b="1" strike="noStrike" spc="-1">
                <a:solidFill>
                  <a:srgbClr val="000000"/>
                </a:solidFill>
                <a:uFill>
                  <a:solidFill>
                    <a:srgbClr val="FFFFFF"/>
                  </a:solidFill>
                </a:uFill>
                <a:latin typeface="Arial"/>
              </a:rPr>
              <a:t>EXERCISE 1 – take a message (simple paper). Write your IP address in the FROM field, the destination in the TO field, &amp; your message. Pass the message to your local router that will delivers it to its destination (first do a local game, all children working together).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45" name="TextShape 2"/>
          <p:cNvSpPr txBox="1"/>
          <p:nvPr/>
        </p:nvSpPr>
        <p:spPr>
          <a:xfrm>
            <a:off x="3884760" y="8685360"/>
            <a:ext cx="2971440" cy="456840"/>
          </a:xfrm>
          <a:prstGeom prst="rect">
            <a:avLst/>
          </a:prstGeom>
          <a:noFill/>
          <a:ln>
            <a:noFill/>
          </a:ln>
        </p:spPr>
        <p:txBody>
          <a:bodyPr anchor="b"/>
          <a:lstStyle/>
          <a:p>
            <a:pPr algn="r">
              <a:lnSpc>
                <a:spcPct val="100000"/>
              </a:lnSpc>
            </a:pPr>
            <a:fld id="{07900F1E-FF22-4EB5-8A1D-1A9D8C800B54}" type="slidenum">
              <a:rPr lang="en-US" sz="1200" b="0" strike="noStrike" spc="-1">
                <a:solidFill>
                  <a:srgbClr val="000000"/>
                </a:solidFill>
                <a:uFill>
                  <a:solidFill>
                    <a:srgbClr val="FFFFFF"/>
                  </a:solidFill>
                </a:uFill>
                <a:latin typeface="+mn-lt"/>
                <a:ea typeface="+mn-ea"/>
              </a:rPr>
              <a:t>9</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7" name="Image 36"/>
          <p:cNvPicPr/>
          <p:nvPr/>
        </p:nvPicPr>
        <p:blipFill>
          <a:blip r:embed="rId2"/>
          <a:stretch/>
        </p:blipFill>
        <p:spPr>
          <a:xfrm>
            <a:off x="1735560" y="1599840"/>
            <a:ext cx="5671800" cy="4525560"/>
          </a:xfrm>
          <a:prstGeom prst="rect">
            <a:avLst/>
          </a:prstGeom>
          <a:ln>
            <a:noFill/>
          </a:ln>
        </p:spPr>
      </p:pic>
      <p:pic>
        <p:nvPicPr>
          <p:cNvPr id="38" name="Image 37"/>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76" name="Image 75"/>
          <p:cNvPicPr/>
          <p:nvPr/>
        </p:nvPicPr>
        <p:blipFill>
          <a:blip r:embed="rId2"/>
          <a:stretch/>
        </p:blipFill>
        <p:spPr>
          <a:xfrm>
            <a:off x="1735560" y="1599840"/>
            <a:ext cx="5671800" cy="4525560"/>
          </a:xfrm>
          <a:prstGeom prst="rect">
            <a:avLst/>
          </a:prstGeom>
          <a:ln>
            <a:noFill/>
          </a:ln>
        </p:spPr>
      </p:pic>
      <p:pic>
        <p:nvPicPr>
          <p:cNvPr id="77" name="Image 76"/>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4E1FD4AB-D41E-4B3A-859E-BA2386E9CE6C}"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40" name="PlaceHolder 2"/>
          <p:cNvSpPr>
            <a:spLocks noGrp="1"/>
          </p:cNvSpPr>
          <p:nvPr>
            <p:ph type="body"/>
          </p:nvPr>
        </p:nvSpPr>
        <p:spPr>
          <a:xfrm>
            <a:off x="457200" y="1600200"/>
            <a:ext cx="8229240" cy="452556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9E061E6C-4FC2-405A-B752-5E225C0E3DE3}"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tiff"/><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wmf"/><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alphaModFix amt="9000"/>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546100"/>
            <a:ext cx="9144000" cy="5745819"/>
          </a:xfrm>
          <a:prstGeom prst="rect">
            <a:avLst/>
          </a:prstGeom>
        </p:spPr>
      </p:pic>
      <p:sp>
        <p:nvSpPr>
          <p:cNvPr id="83" name="TextShape 1"/>
          <p:cNvSpPr txBox="1"/>
          <p:nvPr/>
        </p:nvSpPr>
        <p:spPr>
          <a:xfrm>
            <a:off x="685800" y="2130480"/>
            <a:ext cx="7772040" cy="1469520"/>
          </a:xfrm>
          <a:prstGeom prst="rect">
            <a:avLst/>
          </a:prstGeom>
          <a:noFill/>
          <a:ln>
            <a:noFill/>
          </a:ln>
        </p:spPr>
        <p:txBody>
          <a:bodyPr anchor="ctr"/>
          <a:lstStyle/>
          <a:p>
            <a:pPr algn="ctr">
              <a:lnSpc>
                <a:spcPct val="100000"/>
              </a:lnSpc>
            </a:pPr>
            <a:r>
              <a:rPr lang="en-US" sz="7200" b="0" strike="noStrike" spc="-1" dirty="0">
                <a:solidFill>
                  <a:srgbClr val="000000"/>
                </a:solidFill>
                <a:uFill>
                  <a:solidFill>
                    <a:srgbClr val="FFFFFF"/>
                  </a:solidFill>
                </a:uFill>
                <a:latin typeface="Luckiest Guy" charset="0"/>
                <a:ea typeface="Luckiest Guy" charset="0"/>
                <a:cs typeface="Luckiest Guy" charset="0"/>
              </a:rPr>
              <a:t>Advanced Network Game</a:t>
            </a:r>
            <a:endParaRPr lang="en-US" sz="36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84" name="TextShape 2"/>
          <p:cNvSpPr txBox="1"/>
          <p:nvPr/>
        </p:nvSpPr>
        <p:spPr>
          <a:xfrm>
            <a:off x="1371600" y="3886200"/>
            <a:ext cx="6400440" cy="1752120"/>
          </a:xfrm>
          <a:prstGeom prst="rect">
            <a:avLst/>
          </a:prstGeom>
          <a:noFill/>
          <a:ln>
            <a:noFill/>
          </a:ln>
        </p:spPr>
        <p:txBody>
          <a:bodyPr/>
          <a:lstStyle/>
          <a:p>
            <a:pPr algn="ctr">
              <a:lnSpc>
                <a:spcPct val="100000"/>
              </a:lnSpc>
            </a:pPr>
            <a:r>
              <a:rPr lang="en-US" sz="3200" b="0" strike="noStrike" spc="-1" dirty="0" smtClean="0">
                <a:solidFill>
                  <a:srgbClr val="8B8B8B"/>
                </a:solidFill>
                <a:uFill>
                  <a:solidFill>
                    <a:srgbClr val="FFFFFF"/>
                  </a:solidFill>
                </a:uFill>
                <a:latin typeface="Luckiest Guy" charset="0"/>
                <a:ea typeface="Luckiest Guy" charset="0"/>
                <a:cs typeface="Luckiest Guy" charset="0"/>
              </a:rPr>
              <a:t>Hack4Kids@LHoFT</a:t>
            </a:r>
            <a:endParaRPr lang="en-US" sz="32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505" y="273546"/>
            <a:ext cx="2124222" cy="14161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DNS = Domain Name Server</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3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5" name="Picture 15"/>
          <p:cNvPicPr/>
          <p:nvPr/>
        </p:nvPicPr>
        <p:blipFill>
          <a:blip r:embed="rId3"/>
          <a:stretch/>
        </p:blipFill>
        <p:spPr>
          <a:xfrm>
            <a:off x="605520" y="3448080"/>
            <a:ext cx="1301400" cy="1301400"/>
          </a:xfrm>
          <a:prstGeom prst="rect">
            <a:avLst/>
          </a:prstGeom>
          <a:ln>
            <a:noFill/>
          </a:ln>
        </p:spPr>
      </p:pic>
      <p:pic>
        <p:nvPicPr>
          <p:cNvPr id="136" name="Picture 16"/>
          <p:cNvPicPr/>
          <p:nvPr/>
        </p:nvPicPr>
        <p:blipFill>
          <a:blip r:embed="rId4"/>
          <a:stretch/>
        </p:blipFill>
        <p:spPr>
          <a:xfrm>
            <a:off x="2820600" y="3269880"/>
            <a:ext cx="1593000" cy="1593000"/>
          </a:xfrm>
          <a:prstGeom prst="rect">
            <a:avLst/>
          </a:prstGeom>
          <a:ln>
            <a:noFill/>
          </a:ln>
        </p:spPr>
      </p:pic>
      <p:pic>
        <p:nvPicPr>
          <p:cNvPr id="137" name="Picture 17"/>
          <p:cNvPicPr/>
          <p:nvPr/>
        </p:nvPicPr>
        <p:blipFill>
          <a:blip r:embed="rId5"/>
          <a:stretch/>
        </p:blipFill>
        <p:spPr>
          <a:xfrm>
            <a:off x="7242120" y="3336840"/>
            <a:ext cx="1112040" cy="1112040"/>
          </a:xfrm>
          <a:prstGeom prst="rect">
            <a:avLst/>
          </a:prstGeom>
          <a:ln>
            <a:noFill/>
          </a:ln>
        </p:spPr>
      </p:pic>
      <p:pic>
        <p:nvPicPr>
          <p:cNvPr id="138" name="Picture 18"/>
          <p:cNvPicPr/>
          <p:nvPr/>
        </p:nvPicPr>
        <p:blipFill>
          <a:blip r:embed="rId6"/>
          <a:stretch/>
        </p:blipFill>
        <p:spPr>
          <a:xfrm>
            <a:off x="5137200" y="3336840"/>
            <a:ext cx="1348560" cy="1348560"/>
          </a:xfrm>
          <a:prstGeom prst="rect">
            <a:avLst/>
          </a:prstGeom>
          <a:ln>
            <a:noFill/>
          </a:ln>
        </p:spPr>
      </p:pic>
      <p:sp>
        <p:nvSpPr>
          <p:cNvPr id="139" name="CustomShape 3"/>
          <p:cNvSpPr/>
          <p:nvPr/>
        </p:nvSpPr>
        <p:spPr>
          <a:xfrm>
            <a:off x="2174760" y="384912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0" name="CustomShape 4"/>
          <p:cNvSpPr/>
          <p:nvPr/>
        </p:nvSpPr>
        <p:spPr>
          <a:xfrm>
            <a:off x="4565160" y="385668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1" name="CustomShape 5"/>
          <p:cNvSpPr/>
          <p:nvPr/>
        </p:nvSpPr>
        <p:spPr>
          <a:xfrm>
            <a:off x="6503760" y="389016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2" name="CustomShape 6"/>
          <p:cNvSpPr/>
          <p:nvPr/>
        </p:nvSpPr>
        <p:spPr>
          <a:xfrm>
            <a:off x="308160" y="4863600"/>
            <a:ext cx="21441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dirty="0" err="1" smtClean="0">
                <a:solidFill>
                  <a:srgbClr val="000000"/>
                </a:solidFill>
                <a:uFill>
                  <a:solidFill>
                    <a:srgbClr val="FFFFFF"/>
                  </a:solidFill>
                </a:uFill>
                <a:latin typeface="Luckiest Guy" charset="0"/>
                <a:ea typeface="Luckiest Guy" charset="0"/>
                <a:cs typeface="Luckiest Guy" charset="0"/>
              </a:rPr>
              <a:t>www.lhoft.com</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43" name="CustomShape 7"/>
          <p:cNvSpPr/>
          <p:nvPr/>
        </p:nvSpPr>
        <p:spPr>
          <a:xfrm>
            <a:off x="3007800" y="4863600"/>
            <a:ext cx="3114720" cy="70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b="0" strike="noStrike" spc="-1">
                <a:solidFill>
                  <a:srgbClr val="000000"/>
                </a:solidFill>
                <a:uFill>
                  <a:solidFill>
                    <a:srgbClr val="FFFFFF"/>
                  </a:solidFill>
                </a:uFill>
                <a:latin typeface="Luckiest Guy" charset="0"/>
                <a:ea typeface="Luckiest Guy" charset="0"/>
                <a:cs typeface="Luckiest Guy" charset="0"/>
              </a:rPr>
              <a:t>DNS</a:t>
            </a:r>
            <a:endParaRPr lang="en-US" sz="1800" b="0" strike="noStrike" spc="-1">
              <a:solidFill>
                <a:srgbClr val="000000"/>
              </a:solidFill>
              <a:uFill>
                <a:solidFill>
                  <a:srgbClr val="FFFFFF"/>
                </a:solidFill>
              </a:uFill>
              <a:latin typeface="Luckiest Guy" charset="0"/>
              <a:ea typeface="Luckiest Guy" charset="0"/>
              <a:cs typeface="Luckiest Guy" charset="0"/>
            </a:endParaRPr>
          </a:p>
          <a:p>
            <a:pPr algn="ctr">
              <a:lnSpc>
                <a:spcPct val="100000"/>
              </a:lnSpc>
            </a:pPr>
            <a:r>
              <a:rPr lang="en-US" sz="2000" b="0" strike="noStrike" spc="-1" dirty="0">
                <a:solidFill>
                  <a:srgbClr val="000000"/>
                </a:solidFill>
                <a:uFill>
                  <a:solidFill>
                    <a:srgbClr val="FFFFFF"/>
                  </a:solidFill>
                </a:uFill>
                <a:latin typeface="Luckiest Guy" charset="0"/>
                <a:ea typeface="Luckiest Guy" charset="0"/>
                <a:cs typeface="Luckiest Guy" charset="0"/>
              </a:rPr>
              <a:t>(Domain Name Server)</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44" name="CustomShape 8"/>
          <p:cNvSpPr/>
          <p:nvPr/>
        </p:nvSpPr>
        <p:spPr>
          <a:xfrm>
            <a:off x="7052040" y="4685400"/>
            <a:ext cx="1414135"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hr-HR" sz="2000">
                <a:latin typeface="Luckiest Guy" charset="0"/>
                <a:ea typeface="Luckiest Guy" charset="0"/>
                <a:cs typeface="Luckiest Guy" charset="0"/>
              </a:rPr>
              <a:t>37.59.18.181</a:t>
            </a:r>
          </a:p>
        </p:txBody>
      </p:sp>
      <p:pic>
        <p:nvPicPr>
          <p:cNvPr id="145" name="Picture 25"/>
          <p:cNvPicPr/>
          <p:nvPr/>
        </p:nvPicPr>
        <p:blipFill>
          <a:blip r:embed="rId7"/>
          <a:stretch/>
        </p:blipFill>
        <p:spPr>
          <a:xfrm>
            <a:off x="4443120" y="3269880"/>
            <a:ext cx="520200" cy="520200"/>
          </a:xfrm>
          <a:prstGeom prst="rect">
            <a:avLst/>
          </a:prstGeom>
          <a:ln>
            <a:noFill/>
          </a:ln>
        </p:spPr>
      </p:pic>
      <p:pic>
        <p:nvPicPr>
          <p:cNvPr id="146" name="Picture 26"/>
          <p:cNvPicPr/>
          <p:nvPr/>
        </p:nvPicPr>
        <p:blipFill>
          <a:blip r:embed="rId8"/>
          <a:stretch/>
        </p:blipFill>
        <p:spPr>
          <a:xfrm>
            <a:off x="1907280" y="3192480"/>
            <a:ext cx="680760" cy="680760"/>
          </a:xfrm>
          <a:prstGeom prst="rect">
            <a:avLst/>
          </a:prstGeom>
          <a:ln>
            <a:noFill/>
          </a:ln>
        </p:spPr>
      </p:pic>
      <p:pic>
        <p:nvPicPr>
          <p:cNvPr id="147" name="Picture 27"/>
          <p:cNvPicPr/>
          <p:nvPr/>
        </p:nvPicPr>
        <p:blipFill>
          <a:blip r:embed="rId9"/>
          <a:stretch/>
        </p:blipFill>
        <p:spPr>
          <a:xfrm>
            <a:off x="6442920" y="3192480"/>
            <a:ext cx="609120" cy="609120"/>
          </a:xfrm>
          <a:prstGeom prst="rect">
            <a:avLst/>
          </a:prstGeom>
          <a:ln>
            <a:noFill/>
          </a:ln>
        </p:spPr>
      </p:pic>
      <p:sp>
        <p:nvSpPr>
          <p:cNvPr id="19"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0" name="Image 4"/>
          <p:cNvPicPr/>
          <p:nvPr/>
        </p:nvPicPr>
        <p:blipFill>
          <a:blip r:embed="rId10">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DNS = Domain Name Server</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51"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3">
            <a:alphaModFix amt="24000"/>
          </a:blip>
          <a:stretch/>
        </p:blipFill>
        <p:spPr>
          <a:xfrm>
            <a:off x="8275680" y="71391"/>
            <a:ext cx="821520" cy="867600"/>
          </a:xfrm>
          <a:prstGeom prst="rect">
            <a:avLst/>
          </a:prstGeom>
          <a:ln>
            <a:noFill/>
          </a:ln>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936" y="1417320"/>
            <a:ext cx="7353064" cy="529768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457200" y="274680"/>
            <a:ext cx="8229240" cy="1724062"/>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Ping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Ping/ Ping-Spiel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5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57" name="Picture 5"/>
          <p:cNvPicPr/>
          <p:nvPr/>
        </p:nvPicPr>
        <p:blipFill>
          <a:blip r:embed="rId3"/>
          <a:stretch/>
        </p:blipFill>
        <p:spPr>
          <a:xfrm>
            <a:off x="1847160" y="3087720"/>
            <a:ext cx="807840" cy="807840"/>
          </a:xfrm>
          <a:prstGeom prst="rect">
            <a:avLst/>
          </a:prstGeom>
          <a:ln>
            <a:noFill/>
          </a:ln>
        </p:spPr>
      </p:pic>
      <p:pic>
        <p:nvPicPr>
          <p:cNvPr id="158" name="Picture 7"/>
          <p:cNvPicPr/>
          <p:nvPr/>
        </p:nvPicPr>
        <p:blipFill>
          <a:blip r:embed="rId4"/>
          <a:stretch/>
        </p:blipFill>
        <p:spPr>
          <a:xfrm>
            <a:off x="207720" y="3301920"/>
            <a:ext cx="1639080" cy="1639080"/>
          </a:xfrm>
          <a:prstGeom prst="rect">
            <a:avLst/>
          </a:prstGeom>
          <a:ln>
            <a:noFill/>
          </a:ln>
        </p:spPr>
      </p:pic>
      <p:pic>
        <p:nvPicPr>
          <p:cNvPr id="159" name="Picture 8"/>
          <p:cNvPicPr/>
          <p:nvPr/>
        </p:nvPicPr>
        <p:blipFill>
          <a:blip r:embed="rId5"/>
          <a:stretch/>
        </p:blipFill>
        <p:spPr>
          <a:xfrm>
            <a:off x="6860734" y="4553563"/>
            <a:ext cx="1777680" cy="1777680"/>
          </a:xfrm>
          <a:prstGeom prst="rect">
            <a:avLst/>
          </a:prstGeom>
          <a:ln>
            <a:noFill/>
          </a:ln>
        </p:spPr>
      </p:pic>
      <p:pic>
        <p:nvPicPr>
          <p:cNvPr id="160" name="Picture 9"/>
          <p:cNvPicPr/>
          <p:nvPr/>
        </p:nvPicPr>
        <p:blipFill>
          <a:blip r:embed="rId6"/>
          <a:stretch/>
        </p:blipFill>
        <p:spPr>
          <a:xfrm>
            <a:off x="6862680" y="1725660"/>
            <a:ext cx="1823760" cy="1823760"/>
          </a:xfrm>
          <a:prstGeom prst="rect">
            <a:avLst/>
          </a:prstGeom>
          <a:ln>
            <a:noFill/>
          </a:ln>
        </p:spPr>
      </p:pic>
      <p:sp>
        <p:nvSpPr>
          <p:cNvPr id="161" name="CustomShape 3"/>
          <p:cNvSpPr/>
          <p:nvPr/>
        </p:nvSpPr>
        <p:spPr>
          <a:xfrm>
            <a:off x="2055240" y="3994560"/>
            <a:ext cx="3740400" cy="3690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2" name="CustomShape 4"/>
          <p:cNvSpPr/>
          <p:nvPr/>
        </p:nvSpPr>
        <p:spPr>
          <a:xfrm rot="10800000">
            <a:off x="2022616" y="5100098"/>
            <a:ext cx="3773024" cy="465861"/>
          </a:xfrm>
          <a:prstGeom prst="rightArrow">
            <a:avLst>
              <a:gd name="adj1" fmla="val 50000"/>
              <a:gd name="adj2" fmla="val 50000"/>
            </a:avLst>
          </a:prstGeom>
          <a:solidFill>
            <a:srgbClr val="77933C"/>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3" name="CustomShape 5"/>
          <p:cNvSpPr/>
          <p:nvPr/>
        </p:nvSpPr>
        <p:spPr>
          <a:xfrm rot="10800000">
            <a:off x="6336934" y="2333627"/>
            <a:ext cx="523800" cy="346320"/>
          </a:xfrm>
          <a:prstGeom prst="rightArrow">
            <a:avLst>
              <a:gd name="adj1" fmla="val 50000"/>
              <a:gd name="adj2" fmla="val 50000"/>
            </a:avLst>
          </a:prstGeom>
          <a:solidFill>
            <a:srgbClr val="800000"/>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64" name="Picture 12"/>
          <p:cNvPicPr/>
          <p:nvPr/>
        </p:nvPicPr>
        <p:blipFill>
          <a:blip r:embed="rId7"/>
          <a:stretch/>
        </p:blipFill>
        <p:spPr>
          <a:xfrm>
            <a:off x="5460480" y="2105820"/>
            <a:ext cx="704520" cy="704520"/>
          </a:xfrm>
          <a:prstGeom prst="rect">
            <a:avLst/>
          </a:prstGeom>
          <a:ln>
            <a:noFill/>
          </a:ln>
        </p:spPr>
      </p:pic>
      <p:sp>
        <p:nvSpPr>
          <p:cNvPr id="165" name="CustomShape 6"/>
          <p:cNvSpPr/>
          <p:nvPr/>
        </p:nvSpPr>
        <p:spPr>
          <a:xfrm>
            <a:off x="3036240" y="3584520"/>
            <a:ext cx="1539000" cy="87180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a:solidFill>
                  <a:srgbClr val="000000"/>
                </a:solidFill>
                <a:uFill>
                  <a:solidFill>
                    <a:srgbClr val="FFFFFF"/>
                  </a:solidFill>
                </a:uFill>
                <a:latin typeface="Luckiest Guy" charset="0"/>
                <a:ea typeface="Luckiest Guy" charset="0"/>
                <a:cs typeface="Luckiest Guy" charset="0"/>
              </a:rPr>
              <a:t>PING?</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66" name="CustomShape 7"/>
          <p:cNvSpPr/>
          <p:nvPr/>
        </p:nvSpPr>
        <p:spPr>
          <a:xfrm>
            <a:off x="1224000" y="5006499"/>
            <a:ext cx="1027080" cy="87180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dirty="0">
                <a:solidFill>
                  <a:srgbClr val="000000"/>
                </a:solidFill>
                <a:uFill>
                  <a:solidFill>
                    <a:srgbClr val="FFFFFF"/>
                  </a:solidFill>
                </a:uFill>
                <a:latin typeface="Luckiest Guy" charset="0"/>
                <a:ea typeface="Luckiest Guy" charset="0"/>
                <a:cs typeface="Luckiest Guy" charset="0"/>
              </a:rPr>
              <a:t>OK!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7" name="Image 4"/>
          <p:cNvPicPr/>
          <p:nvPr/>
        </p:nvPicPr>
        <p:blipFill>
          <a:blip r:embed="rId8">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74679"/>
            <a:ext cx="8229240" cy="1497849"/>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Ping Game/ Jeu du Ping/ Ping-Spiel</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70"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96" y="1368580"/>
            <a:ext cx="7353064" cy="5297680"/>
          </a:xfrm>
          <a:prstGeom prst="rect">
            <a:avLst/>
          </a:prstGeom>
        </p:spPr>
      </p:pic>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74679"/>
            <a:ext cx="8229240" cy="1497849"/>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Ping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Ping/ Ping-Spiel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70"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3"/>
          <a:stretch>
            <a:fillRect/>
          </a:stretch>
        </p:blipFill>
        <p:spPr>
          <a:xfrm>
            <a:off x="1633426" y="1772528"/>
            <a:ext cx="7066073" cy="3967872"/>
          </a:xfrm>
          <a:prstGeom prst="rect">
            <a:avLst/>
          </a:prstGeom>
        </p:spPr>
      </p:pic>
      <p:sp>
        <p:nvSpPr>
          <p:cNvPr id="4" name="Rectangle 3"/>
          <p:cNvSpPr/>
          <p:nvPr/>
        </p:nvSpPr>
        <p:spPr>
          <a:xfrm>
            <a:off x="280483" y="6025993"/>
            <a:ext cx="8863517" cy="584775"/>
          </a:xfrm>
          <a:prstGeom prst="rect">
            <a:avLst/>
          </a:prstGeom>
        </p:spPr>
        <p:txBody>
          <a:bodyPr wrap="none">
            <a:spAutoFit/>
          </a:bodyPr>
          <a:lstStyle/>
          <a:p>
            <a:r>
              <a:rPr lang="en-US" sz="3200" spc="-1" dirty="0" smtClean="0">
                <a:solidFill>
                  <a:srgbClr val="000000"/>
                </a:solidFill>
                <a:uFill>
                  <a:solidFill>
                    <a:srgbClr val="FFFFFF"/>
                  </a:solidFill>
                </a:uFill>
                <a:latin typeface="Luckiest Guy" charset="0"/>
                <a:ea typeface="Luckiest Guy" charset="0"/>
                <a:cs typeface="Luckiest Guy" charset="0"/>
              </a:rPr>
              <a:t>In </a:t>
            </a:r>
            <a:r>
              <a:rPr lang="en-US" sz="3200" spc="-1" dirty="0" err="1" smtClean="0">
                <a:solidFill>
                  <a:srgbClr val="000000"/>
                </a:solidFill>
                <a:uFill>
                  <a:solidFill>
                    <a:srgbClr val="FFFFFF"/>
                  </a:solidFill>
                </a:uFill>
                <a:latin typeface="Luckiest Guy" charset="0"/>
                <a:ea typeface="Luckiest Guy" charset="0"/>
                <a:cs typeface="Luckiest Guy" charset="0"/>
              </a:rPr>
              <a:t>Fortnite</a:t>
            </a:r>
            <a:r>
              <a:rPr lang="en-US" sz="3200" spc="-1" dirty="0" smtClean="0">
                <a:solidFill>
                  <a:srgbClr val="000000"/>
                </a:solidFill>
                <a:uFill>
                  <a:solidFill>
                    <a:srgbClr val="FFFFFF"/>
                  </a:solidFill>
                </a:uFill>
                <a:latin typeface="Luckiest Guy" charset="0"/>
                <a:ea typeface="Luckiest Guy" charset="0"/>
                <a:cs typeface="Luckiest Guy" charset="0"/>
              </a:rPr>
              <a:t>, low latency (Ping) is essential</a:t>
            </a:r>
            <a:endParaRPr lang="fr-FR" sz="3200" dirty="0"/>
          </a:p>
        </p:txBody>
      </p:sp>
      <p:pic>
        <p:nvPicPr>
          <p:cNvPr id="9" name="Image 4"/>
          <p:cNvPicPr/>
          <p:nvPr/>
        </p:nvPicPr>
        <p:blipFill>
          <a:blip r:embed="rId4">
            <a:alphaModFix amt="24000"/>
          </a:blip>
          <a:stretch/>
        </p:blipFill>
        <p:spPr>
          <a:xfrm>
            <a:off x="8275680" y="71391"/>
            <a:ext cx="821520" cy="867600"/>
          </a:xfrm>
          <a:prstGeom prst="rect">
            <a:avLst/>
          </a:prstGeom>
          <a:ln>
            <a:noFill/>
          </a:ln>
        </p:spPr>
      </p:pic>
    </p:spTree>
    <p:extLst>
      <p:ext uri="{BB962C8B-B14F-4D97-AF65-F5344CB8AC3E}">
        <p14:creationId xmlns:p14="http://schemas.microsoft.com/office/powerpoint/2010/main" val="9165757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HTTP/HTTPS</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77" name="Image 25"/>
          <p:cNvPicPr/>
          <p:nvPr/>
        </p:nvPicPr>
        <p:blipFill>
          <a:blip r:embed="rId3"/>
          <a:stretch/>
        </p:blipFill>
        <p:spPr>
          <a:xfrm>
            <a:off x="3852360" y="3218040"/>
            <a:ext cx="5291280" cy="3639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6"/>
          <p:cNvPicPr/>
          <p:nvPr/>
        </p:nvPicPr>
        <p:blipFill>
          <a:blip r:embed="rId3"/>
          <a:stretch/>
        </p:blipFill>
        <p:spPr>
          <a:xfrm>
            <a:off x="390600" y="1450800"/>
            <a:ext cx="4732200" cy="1306080"/>
          </a:xfrm>
          <a:prstGeom prst="rect">
            <a:avLst/>
          </a:prstGeom>
          <a:ln w="88920">
            <a:solidFill>
              <a:srgbClr val="FFFFFF"/>
            </a:solidFill>
            <a:miter/>
          </a:ln>
          <a:effectLst>
            <a:outerShdw dist="18000" dir="5400000">
              <a:srgbClr val="000000">
                <a:alpha val="40000"/>
              </a:srgbClr>
            </a:outerShdw>
          </a:effectLst>
        </p:spPr>
      </p:pic>
      <p:sp>
        <p:nvSpPr>
          <p:cNvPr id="179"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HTTP/HTTPS</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80" name="Picture 3"/>
          <p:cNvPicPr/>
          <p:nvPr/>
        </p:nvPicPr>
        <p:blipFill>
          <a:blip r:embed="rId4"/>
          <a:stretch/>
        </p:blipFill>
        <p:spPr>
          <a:xfrm>
            <a:off x="390600" y="4349880"/>
            <a:ext cx="5246280" cy="1341720"/>
          </a:xfrm>
          <a:prstGeom prst="rect">
            <a:avLst/>
          </a:prstGeom>
          <a:ln w="88920">
            <a:solidFill>
              <a:srgbClr val="FFFFFF"/>
            </a:solidFill>
            <a:miter/>
          </a:ln>
          <a:effectLst>
            <a:outerShdw dist="18000" dir="5400000">
              <a:srgbClr val="000000">
                <a:alpha val="40000"/>
              </a:srgbClr>
            </a:outerShdw>
          </a:effectLst>
        </p:spPr>
      </p:pic>
      <p:sp>
        <p:nvSpPr>
          <p:cNvPr id="181" name="CustomShape 2"/>
          <p:cNvSpPr/>
          <p:nvPr/>
        </p:nvSpPr>
        <p:spPr>
          <a:xfrm>
            <a:off x="1755000" y="4419360"/>
            <a:ext cx="1523520" cy="937440"/>
          </a:xfrm>
          <a:prstGeom prst="rect">
            <a:avLst/>
          </a:prstGeom>
          <a:noFill/>
          <a:ln w="28440">
            <a:solidFill>
              <a:srgbClr val="80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2" name="Picture 15"/>
          <p:cNvPicPr/>
          <p:nvPr/>
        </p:nvPicPr>
        <p:blipFill>
          <a:blip r:embed="rId5"/>
          <a:stretch/>
        </p:blipFill>
        <p:spPr>
          <a:xfrm>
            <a:off x="6577200" y="911160"/>
            <a:ext cx="1869480" cy="1869480"/>
          </a:xfrm>
          <a:prstGeom prst="rect">
            <a:avLst/>
          </a:prstGeom>
          <a:ln>
            <a:noFill/>
          </a:ln>
        </p:spPr>
      </p:pic>
      <p:pic>
        <p:nvPicPr>
          <p:cNvPr id="183" name="Picture 16"/>
          <p:cNvPicPr/>
          <p:nvPr/>
        </p:nvPicPr>
        <p:blipFill>
          <a:blip r:embed="rId6"/>
          <a:stretch/>
        </p:blipFill>
        <p:spPr>
          <a:xfrm>
            <a:off x="6903720" y="3831480"/>
            <a:ext cx="1823760" cy="1823760"/>
          </a:xfrm>
          <a:prstGeom prst="rect">
            <a:avLst/>
          </a:prstGeom>
          <a:ln>
            <a:noFill/>
          </a:ln>
        </p:spPr>
      </p:pic>
      <p:sp>
        <p:nvSpPr>
          <p:cNvPr id="184" name="CustomShape 3"/>
          <p:cNvSpPr/>
          <p:nvPr/>
        </p:nvSpPr>
        <p:spPr>
          <a:xfrm>
            <a:off x="5911200" y="482580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85" name="CustomShape 4"/>
          <p:cNvSpPr/>
          <p:nvPr/>
        </p:nvSpPr>
        <p:spPr>
          <a:xfrm>
            <a:off x="5469480" y="179496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6" name="Picture 18"/>
          <p:cNvPicPr/>
          <p:nvPr/>
        </p:nvPicPr>
        <p:blipFill>
          <a:blip r:embed="rId7"/>
          <a:stretch/>
        </p:blipFill>
        <p:spPr>
          <a:xfrm>
            <a:off x="7491600" y="2104920"/>
            <a:ext cx="1176840" cy="1176840"/>
          </a:xfrm>
          <a:prstGeom prst="rect">
            <a:avLst/>
          </a:prstGeom>
          <a:ln>
            <a:noFill/>
          </a:ln>
        </p:spPr>
      </p:pic>
      <p:pic>
        <p:nvPicPr>
          <p:cNvPr id="187" name="Picture 22"/>
          <p:cNvPicPr/>
          <p:nvPr/>
        </p:nvPicPr>
        <p:blipFill>
          <a:blip r:embed="rId7"/>
          <a:stretch/>
        </p:blipFill>
        <p:spPr>
          <a:xfrm>
            <a:off x="7668000" y="5321520"/>
            <a:ext cx="1176840" cy="1176840"/>
          </a:xfrm>
          <a:prstGeom prst="rect">
            <a:avLst/>
          </a:prstGeom>
          <a:ln>
            <a:noFill/>
          </a:ln>
        </p:spPr>
      </p:pic>
      <p:sp>
        <p:nvSpPr>
          <p:cNvPr id="188" name="CustomShape 5"/>
          <p:cNvSpPr/>
          <p:nvPr/>
        </p:nvSpPr>
        <p:spPr>
          <a:xfrm>
            <a:off x="8424360" y="140688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77933C"/>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504280" y="454356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632523"/>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7" name="Image 4"/>
          <p:cNvPicPr/>
          <p:nvPr/>
        </p:nvPicPr>
        <p:blipFill>
          <a:blip r:embed="rId8">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Spoof Game/ </a:t>
            </a:r>
            <a:r>
              <a:rPr lang="en-US" sz="4400" b="0" strike="noStrike" spc="-1" dirty="0" err="1">
                <a:solidFill>
                  <a:srgbClr val="000000"/>
                </a:solidFill>
                <a:uFill>
                  <a:solidFill>
                    <a:srgbClr val="FFFFFF"/>
                  </a:solidFill>
                </a:uFill>
                <a:latin typeface="Luckiest Guy" charset="0"/>
                <a:ea typeface="Luckiest Guy" charset="0"/>
                <a:cs typeface="Luckiest Guy" charset="0"/>
              </a:rPr>
              <a:t>Jeu</a:t>
            </a:r>
            <a:r>
              <a:rPr lang="en-US" sz="4400" b="0" strike="noStrike" spc="-1" dirty="0">
                <a:solidFill>
                  <a:srgbClr val="000000"/>
                </a:solidFill>
                <a:uFill>
                  <a:solidFill>
                    <a:srgbClr val="FFFFFF"/>
                  </a:solidFill>
                </a:uFill>
                <a:latin typeface="Luckiest Guy" charset="0"/>
                <a:ea typeface="Luckiest Guy" charset="0"/>
                <a:cs typeface="Luckiest Guy" charset="0"/>
              </a:rPr>
              <a:t> du Spoof/ Spoof-Spiel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193" name="Picture 3"/>
          <p:cNvPicPr/>
          <p:nvPr/>
        </p:nvPicPr>
        <p:blipFill>
          <a:blip r:embed="rId3"/>
          <a:stretch/>
        </p:blipFill>
        <p:spPr>
          <a:xfrm>
            <a:off x="3186720" y="2792160"/>
            <a:ext cx="1213920" cy="1213920"/>
          </a:xfrm>
          <a:prstGeom prst="rect">
            <a:avLst/>
          </a:prstGeom>
          <a:ln>
            <a:noFill/>
          </a:ln>
        </p:spPr>
      </p:pic>
      <p:pic>
        <p:nvPicPr>
          <p:cNvPr id="194" name="Picture 4"/>
          <p:cNvPicPr/>
          <p:nvPr/>
        </p:nvPicPr>
        <p:blipFill>
          <a:blip r:embed="rId4"/>
          <a:stretch/>
        </p:blipFill>
        <p:spPr>
          <a:xfrm>
            <a:off x="646560" y="2769840"/>
            <a:ext cx="1247400" cy="1247400"/>
          </a:xfrm>
          <a:prstGeom prst="rect">
            <a:avLst/>
          </a:prstGeom>
          <a:ln>
            <a:noFill/>
          </a:ln>
        </p:spPr>
      </p:pic>
      <p:pic>
        <p:nvPicPr>
          <p:cNvPr id="195" name="Picture 5"/>
          <p:cNvPicPr/>
          <p:nvPr/>
        </p:nvPicPr>
        <p:blipFill>
          <a:blip r:embed="rId5"/>
          <a:stretch/>
        </p:blipFill>
        <p:spPr>
          <a:xfrm>
            <a:off x="5437440" y="3026160"/>
            <a:ext cx="857520" cy="857520"/>
          </a:xfrm>
          <a:prstGeom prst="rect">
            <a:avLst/>
          </a:prstGeom>
          <a:ln>
            <a:noFill/>
          </a:ln>
        </p:spPr>
      </p:pic>
      <p:pic>
        <p:nvPicPr>
          <p:cNvPr id="196" name="Picture 6"/>
          <p:cNvPicPr/>
          <p:nvPr/>
        </p:nvPicPr>
        <p:blipFill>
          <a:blip r:embed="rId6"/>
          <a:stretch/>
        </p:blipFill>
        <p:spPr>
          <a:xfrm>
            <a:off x="4064040" y="3549600"/>
            <a:ext cx="456480" cy="456480"/>
          </a:xfrm>
          <a:prstGeom prst="rect">
            <a:avLst/>
          </a:prstGeom>
          <a:ln>
            <a:noFill/>
          </a:ln>
        </p:spPr>
      </p:pic>
      <p:pic>
        <p:nvPicPr>
          <p:cNvPr id="197" name="Picture 7"/>
          <p:cNvPicPr/>
          <p:nvPr/>
        </p:nvPicPr>
        <p:blipFill>
          <a:blip r:embed="rId7"/>
          <a:stretch/>
        </p:blipFill>
        <p:spPr>
          <a:xfrm>
            <a:off x="1482120" y="3761280"/>
            <a:ext cx="768240" cy="768240"/>
          </a:xfrm>
          <a:prstGeom prst="rect">
            <a:avLst/>
          </a:prstGeom>
          <a:ln>
            <a:noFill/>
          </a:ln>
        </p:spPr>
      </p:pic>
      <p:pic>
        <p:nvPicPr>
          <p:cNvPr id="198" name="Picture 8"/>
          <p:cNvPicPr/>
          <p:nvPr/>
        </p:nvPicPr>
        <p:blipFill>
          <a:blip r:embed="rId7"/>
          <a:stretch/>
        </p:blipFill>
        <p:spPr>
          <a:xfrm>
            <a:off x="2826720" y="3724560"/>
            <a:ext cx="768240" cy="768240"/>
          </a:xfrm>
          <a:prstGeom prst="rect">
            <a:avLst/>
          </a:prstGeom>
          <a:ln>
            <a:noFill/>
          </a:ln>
        </p:spPr>
      </p:pic>
      <p:pic>
        <p:nvPicPr>
          <p:cNvPr id="199" name="Picture 9"/>
          <p:cNvPicPr/>
          <p:nvPr/>
        </p:nvPicPr>
        <p:blipFill>
          <a:blip r:embed="rId7"/>
          <a:stretch/>
        </p:blipFill>
        <p:spPr>
          <a:xfrm>
            <a:off x="5018040" y="3754440"/>
            <a:ext cx="768240" cy="768240"/>
          </a:xfrm>
          <a:prstGeom prst="rect">
            <a:avLst/>
          </a:prstGeom>
          <a:ln>
            <a:noFill/>
          </a:ln>
        </p:spPr>
      </p:pic>
      <p:pic>
        <p:nvPicPr>
          <p:cNvPr id="200" name="Picture 10"/>
          <p:cNvPicPr/>
          <p:nvPr/>
        </p:nvPicPr>
        <p:blipFill>
          <a:blip r:embed="rId6"/>
          <a:stretch/>
        </p:blipFill>
        <p:spPr>
          <a:xfrm>
            <a:off x="5163480" y="3980520"/>
            <a:ext cx="456480" cy="456480"/>
          </a:xfrm>
          <a:prstGeom prst="rect">
            <a:avLst/>
          </a:prstGeom>
          <a:ln>
            <a:noFill/>
          </a:ln>
        </p:spPr>
      </p:pic>
      <p:pic>
        <p:nvPicPr>
          <p:cNvPr id="201" name="Picture 11"/>
          <p:cNvPicPr/>
          <p:nvPr/>
        </p:nvPicPr>
        <p:blipFill>
          <a:blip r:embed="rId4"/>
          <a:stretch/>
        </p:blipFill>
        <p:spPr>
          <a:xfrm>
            <a:off x="6971040" y="2810880"/>
            <a:ext cx="1247400" cy="1247400"/>
          </a:xfrm>
          <a:prstGeom prst="rect">
            <a:avLst/>
          </a:prstGeom>
          <a:ln>
            <a:noFill/>
          </a:ln>
        </p:spPr>
      </p:pic>
      <p:pic>
        <p:nvPicPr>
          <p:cNvPr id="202" name="Picture 12"/>
          <p:cNvPicPr/>
          <p:nvPr/>
        </p:nvPicPr>
        <p:blipFill>
          <a:blip r:embed="rId7"/>
          <a:stretch/>
        </p:blipFill>
        <p:spPr>
          <a:xfrm>
            <a:off x="7844400" y="3773160"/>
            <a:ext cx="768240" cy="768240"/>
          </a:xfrm>
          <a:prstGeom prst="rect">
            <a:avLst/>
          </a:prstGeom>
          <a:ln>
            <a:noFill/>
          </a:ln>
        </p:spPr>
      </p:pic>
      <p:pic>
        <p:nvPicPr>
          <p:cNvPr id="203" name="Picture 13"/>
          <p:cNvPicPr/>
          <p:nvPr/>
        </p:nvPicPr>
        <p:blipFill>
          <a:blip r:embed="rId8"/>
          <a:stretch/>
        </p:blipFill>
        <p:spPr>
          <a:xfrm>
            <a:off x="7989840" y="3999240"/>
            <a:ext cx="456480" cy="456480"/>
          </a:xfrm>
          <a:prstGeom prst="rect">
            <a:avLst/>
          </a:prstGeom>
          <a:ln>
            <a:noFill/>
          </a:ln>
        </p:spPr>
      </p:pic>
      <p:pic>
        <p:nvPicPr>
          <p:cNvPr id="204" name="Picture 14"/>
          <p:cNvPicPr/>
          <p:nvPr/>
        </p:nvPicPr>
        <p:blipFill>
          <a:blip r:embed="rId9"/>
          <a:stretch/>
        </p:blipFill>
        <p:spPr>
          <a:xfrm>
            <a:off x="457200" y="3895200"/>
            <a:ext cx="601200" cy="601200"/>
          </a:xfrm>
          <a:prstGeom prst="rect">
            <a:avLst/>
          </a:prstGeom>
          <a:ln>
            <a:noFill/>
          </a:ln>
        </p:spPr>
      </p:pic>
      <p:pic>
        <p:nvPicPr>
          <p:cNvPr id="205" name="Picture 15"/>
          <p:cNvPicPr/>
          <p:nvPr/>
        </p:nvPicPr>
        <p:blipFill>
          <a:blip r:embed="rId9"/>
          <a:stretch/>
        </p:blipFill>
        <p:spPr>
          <a:xfrm>
            <a:off x="6770520" y="3902760"/>
            <a:ext cx="601200" cy="601200"/>
          </a:xfrm>
          <a:prstGeom prst="rect">
            <a:avLst/>
          </a:prstGeom>
          <a:ln>
            <a:noFill/>
          </a:ln>
        </p:spPr>
      </p:pic>
      <p:sp>
        <p:nvSpPr>
          <p:cNvPr id="206" name="CustomShape 2"/>
          <p:cNvSpPr/>
          <p:nvPr/>
        </p:nvSpPr>
        <p:spPr>
          <a:xfrm>
            <a:off x="7620840" y="3650040"/>
            <a:ext cx="501120" cy="77760"/>
          </a:xfrm>
          <a:prstGeom prst="rect">
            <a:avLst/>
          </a:prstGeom>
          <a:solidFill>
            <a:srgbClr val="FFFFFF"/>
          </a:solidFill>
          <a:ln w="9360">
            <a:solidFill>
              <a:srgbClr val="FFFFFF"/>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7" name="CustomShape 3"/>
          <p:cNvSpPr/>
          <p:nvPr/>
        </p:nvSpPr>
        <p:spPr>
          <a:xfrm>
            <a:off x="7721280" y="3661200"/>
            <a:ext cx="77760" cy="55440"/>
          </a:xfrm>
          <a:prstGeom prst="ellipse">
            <a:avLst/>
          </a:prstGeom>
          <a:solidFill>
            <a:srgbClr val="000000"/>
          </a:solidFill>
          <a:ln w="9360">
            <a:solidFill>
              <a:srgbClr val="FFFFFF"/>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8" name="CustomShape 4"/>
          <p:cNvSpPr/>
          <p:nvPr/>
        </p:nvSpPr>
        <p:spPr>
          <a:xfrm>
            <a:off x="2377080" y="302616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09" name="CustomShape 5"/>
          <p:cNvSpPr/>
          <p:nvPr/>
        </p:nvSpPr>
        <p:spPr>
          <a:xfrm>
            <a:off x="4717080" y="304380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10" name="CustomShape 6"/>
          <p:cNvSpPr/>
          <p:nvPr/>
        </p:nvSpPr>
        <p:spPr>
          <a:xfrm>
            <a:off x="6427440" y="3021480"/>
            <a:ext cx="300600" cy="10134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23"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4" name="Image 4"/>
          <p:cNvPicPr/>
          <p:nvPr/>
        </p:nvPicPr>
        <p:blipFill>
          <a:blip r:embed="rId10">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BotNet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214" name="Picture 21"/>
          <p:cNvPicPr/>
          <p:nvPr/>
        </p:nvPicPr>
        <p:blipFill>
          <a:blip r:embed="rId3"/>
          <a:stretch/>
        </p:blipFill>
        <p:spPr>
          <a:xfrm>
            <a:off x="308520" y="1965960"/>
            <a:ext cx="4680000" cy="3142440"/>
          </a:xfrm>
          <a:prstGeom prst="rect">
            <a:avLst/>
          </a:prstGeom>
          <a:ln>
            <a:noFill/>
          </a:ln>
        </p:spPr>
      </p:pic>
      <p:sp>
        <p:nvSpPr>
          <p:cNvPr id="215" name="CustomShape 2"/>
          <p:cNvSpPr/>
          <p:nvPr/>
        </p:nvSpPr>
        <p:spPr>
          <a:xfrm>
            <a:off x="2709000" y="5108760"/>
            <a:ext cx="187416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b="1" strike="noStrike" spc="-1">
                <a:solidFill>
                  <a:srgbClr val="000000"/>
                </a:solidFill>
                <a:uFill>
                  <a:solidFill>
                    <a:srgbClr val="FFFFFF"/>
                  </a:solidFill>
                </a:uFill>
                <a:latin typeface="Calibri"/>
              </a:rPr>
              <a:t>Image Credits: AMC</a:t>
            </a:r>
            <a:endParaRPr lang="en-US" sz="1800" b="0" strike="noStrike" spc="-1">
              <a:solidFill>
                <a:srgbClr val="000000"/>
              </a:solidFill>
              <a:uFill>
                <a:solidFill>
                  <a:srgbClr val="FFFFFF"/>
                </a:solidFill>
              </a:uFill>
              <a:latin typeface="Arial"/>
            </a:endParaRPr>
          </a:p>
        </p:txBody>
      </p:sp>
      <p:pic>
        <p:nvPicPr>
          <p:cNvPr id="216" name="Picture 2"/>
          <p:cNvPicPr/>
          <p:nvPr/>
        </p:nvPicPr>
        <p:blipFill>
          <a:blip r:embed="rId4"/>
          <a:stretch/>
        </p:blipFill>
        <p:spPr>
          <a:xfrm>
            <a:off x="5022000" y="4043880"/>
            <a:ext cx="2539800" cy="2539800"/>
          </a:xfrm>
          <a:prstGeom prst="rect">
            <a:avLst/>
          </a:prstGeom>
          <a:ln>
            <a:noFill/>
          </a:ln>
        </p:spPr>
      </p:pic>
      <p:pic>
        <p:nvPicPr>
          <p:cNvPr id="217" name="Picture 23"/>
          <p:cNvPicPr/>
          <p:nvPr/>
        </p:nvPicPr>
        <p:blipFill>
          <a:blip r:embed="rId5"/>
          <a:stretch/>
        </p:blipFill>
        <p:spPr>
          <a:xfrm>
            <a:off x="5469480" y="2028600"/>
            <a:ext cx="696960" cy="696960"/>
          </a:xfrm>
          <a:prstGeom prst="rect">
            <a:avLst/>
          </a:prstGeom>
          <a:ln>
            <a:noFill/>
          </a:ln>
        </p:spPr>
      </p:pic>
      <p:pic>
        <p:nvPicPr>
          <p:cNvPr id="218" name="Picture 24"/>
          <p:cNvPicPr/>
          <p:nvPr/>
        </p:nvPicPr>
        <p:blipFill>
          <a:blip r:embed="rId6"/>
          <a:stretch/>
        </p:blipFill>
        <p:spPr>
          <a:xfrm>
            <a:off x="7089480" y="3571560"/>
            <a:ext cx="1233720" cy="1233720"/>
          </a:xfrm>
          <a:prstGeom prst="rect">
            <a:avLst/>
          </a:prstGeom>
          <a:ln>
            <a:noFill/>
          </a:ln>
        </p:spPr>
      </p:pic>
      <p:pic>
        <p:nvPicPr>
          <p:cNvPr id="219" name="Picture 25"/>
          <p:cNvPicPr/>
          <p:nvPr/>
        </p:nvPicPr>
        <p:blipFill>
          <a:blip r:embed="rId5"/>
          <a:stretch/>
        </p:blipFill>
        <p:spPr>
          <a:xfrm>
            <a:off x="6167160" y="2028600"/>
            <a:ext cx="696960" cy="696960"/>
          </a:xfrm>
          <a:prstGeom prst="rect">
            <a:avLst/>
          </a:prstGeom>
          <a:ln>
            <a:noFill/>
          </a:ln>
        </p:spPr>
      </p:pic>
      <p:pic>
        <p:nvPicPr>
          <p:cNvPr id="220" name="Picture 26"/>
          <p:cNvPicPr/>
          <p:nvPr/>
        </p:nvPicPr>
        <p:blipFill>
          <a:blip r:embed="rId5"/>
          <a:stretch/>
        </p:blipFill>
        <p:spPr>
          <a:xfrm>
            <a:off x="6864480" y="2028600"/>
            <a:ext cx="696960" cy="696960"/>
          </a:xfrm>
          <a:prstGeom prst="rect">
            <a:avLst/>
          </a:prstGeom>
          <a:ln>
            <a:noFill/>
          </a:ln>
        </p:spPr>
      </p:pic>
      <p:pic>
        <p:nvPicPr>
          <p:cNvPr id="221" name="Picture 27"/>
          <p:cNvPicPr/>
          <p:nvPr/>
        </p:nvPicPr>
        <p:blipFill>
          <a:blip r:embed="rId5"/>
          <a:stretch/>
        </p:blipFill>
        <p:spPr>
          <a:xfrm>
            <a:off x="7561800" y="2028600"/>
            <a:ext cx="696960" cy="696960"/>
          </a:xfrm>
          <a:prstGeom prst="rect">
            <a:avLst/>
          </a:prstGeom>
          <a:ln>
            <a:noFill/>
          </a:ln>
        </p:spPr>
      </p:pic>
      <p:pic>
        <p:nvPicPr>
          <p:cNvPr id="222" name="Picture 28"/>
          <p:cNvPicPr/>
          <p:nvPr/>
        </p:nvPicPr>
        <p:blipFill>
          <a:blip r:embed="rId5"/>
          <a:stretch/>
        </p:blipFill>
        <p:spPr>
          <a:xfrm>
            <a:off x="8259480" y="2028600"/>
            <a:ext cx="696960" cy="696960"/>
          </a:xfrm>
          <a:prstGeom prst="rect">
            <a:avLst/>
          </a:prstGeom>
          <a:ln>
            <a:noFill/>
          </a:ln>
        </p:spPr>
      </p:pic>
      <p:sp>
        <p:nvSpPr>
          <p:cNvPr id="14"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5" name="Image 4"/>
          <p:cNvPicPr/>
          <p:nvPr/>
        </p:nvPicPr>
        <p:blipFill>
          <a:blip r:embed="rId7">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DDOS</a:t>
            </a:r>
            <a:endParaRPr lang="en-US" sz="1800" b="0" strike="noStrike" spc="-1">
              <a:solidFill>
                <a:srgbClr val="000000"/>
              </a:solidFill>
              <a:uFill>
                <a:solidFill>
                  <a:srgbClr val="FFFFFF"/>
                </a:solidFill>
              </a:uFill>
              <a:latin typeface="Calibri"/>
            </a:endParaRPr>
          </a:p>
        </p:txBody>
      </p:sp>
      <p:pic>
        <p:nvPicPr>
          <p:cNvPr id="226" name="Picture 11"/>
          <p:cNvPicPr/>
          <p:nvPr/>
        </p:nvPicPr>
        <p:blipFill>
          <a:blip r:embed="rId3"/>
          <a:stretch/>
        </p:blipFill>
        <p:spPr>
          <a:xfrm>
            <a:off x="1886400" y="1669320"/>
            <a:ext cx="5244120" cy="4048200"/>
          </a:xfrm>
          <a:prstGeom prst="rect">
            <a:avLst/>
          </a:prstGeom>
          <a:ln>
            <a:noFill/>
          </a:ln>
        </p:spPr>
      </p:pic>
      <p:sp>
        <p:nvSpPr>
          <p:cNvPr id="227" name="CustomShape 2"/>
          <p:cNvSpPr/>
          <p:nvPr/>
        </p:nvSpPr>
        <p:spPr>
          <a:xfrm>
            <a:off x="4818600" y="5725800"/>
            <a:ext cx="190620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1" strike="noStrike" spc="-1">
                <a:solidFill>
                  <a:srgbClr val="000000"/>
                </a:solidFill>
                <a:uFill>
                  <a:solidFill>
                    <a:srgbClr val="FFFFFF"/>
                  </a:solidFill>
                </a:uFill>
                <a:latin typeface="Calibri"/>
              </a:rPr>
              <a:t>Source: wikipedia.org</a:t>
            </a:r>
            <a:endParaRPr lang="en-US" sz="1800" b="0" strike="noStrike" spc="-1">
              <a:solidFill>
                <a:srgbClr val="000000"/>
              </a:solidFill>
              <a:uFill>
                <a:solidFill>
                  <a:srgbClr val="FFFFFF"/>
                </a:solidFill>
              </a:uFill>
              <a:latin typeface="Arial"/>
            </a:endParaRPr>
          </a:p>
        </p:txBody>
      </p:sp>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Outline/Plan/Agenda</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88" name="TextShape 2"/>
          <p:cNvSpPr txBox="1"/>
          <p:nvPr/>
        </p:nvSpPr>
        <p:spPr>
          <a:xfrm>
            <a:off x="942120" y="1600200"/>
            <a:ext cx="6931440" cy="4525560"/>
          </a:xfrm>
          <a:prstGeom prst="rect">
            <a:avLst/>
          </a:prstGeom>
          <a:noFill/>
          <a:ln>
            <a:noFill/>
          </a:ln>
        </p:spPr>
        <p:txBody>
          <a:bodyPr/>
          <a:lstStyle/>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Luckiest Guy" charset="0"/>
                <a:ea typeface="Luckiest Guy" charset="0"/>
                <a:cs typeface="Luckiest Guy" charset="0"/>
              </a:rPr>
              <a:t>Basic</a:t>
            </a: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Network</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IP address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IP packet</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DNS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Ping Command</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http/https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Luckiest Guy" charset="0"/>
                <a:ea typeface="Luckiest Guy" charset="0"/>
                <a:cs typeface="Luckiest Guy" charset="0"/>
              </a:rPr>
              <a:t>Advanced</a:t>
            </a: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Spoof</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err="1">
                <a:solidFill>
                  <a:srgbClr val="000000"/>
                </a:solidFill>
                <a:uFill>
                  <a:solidFill>
                    <a:srgbClr val="FFFFFF"/>
                  </a:solidFill>
                </a:uFill>
                <a:latin typeface="Luckiest Guy" charset="0"/>
                <a:ea typeface="Luckiest Guy" charset="0"/>
                <a:cs typeface="Luckiest Guy" charset="0"/>
              </a:rPr>
              <a:t>BotNet</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Luckiest Guy" charset="0"/>
                <a:ea typeface="Luckiest Guy" charset="0"/>
                <a:cs typeface="Luckiest Guy" charset="0"/>
              </a:rPr>
              <a:t>DDoS</a:t>
            </a:r>
            <a:endParaRPr lang="en-US" sz="24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6"/>
          <p:cNvPicPr>
            <a:picLocks noChangeAspect="1"/>
          </p:cNvPicPr>
          <p:nvPr/>
        </p:nvPicPr>
        <p:blipFill>
          <a:blip r:embed="rId3">
            <a:alphaModFix amt="9000"/>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tretch>
            <a:fillRect/>
          </a:stretch>
        </p:blipFill>
        <p:spPr>
          <a:xfrm>
            <a:off x="0" y="546100"/>
            <a:ext cx="9144000" cy="57458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457200" y="274680"/>
            <a:ext cx="8229240" cy="175212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 </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 </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92" name="Picture 7"/>
          <p:cNvPicPr/>
          <p:nvPr/>
        </p:nvPicPr>
        <p:blipFill>
          <a:blip r:embed="rId3"/>
          <a:stretch/>
        </p:blipFill>
        <p:spPr>
          <a:xfrm>
            <a:off x="1200600" y="2026800"/>
            <a:ext cx="7273440" cy="41328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9"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457200" y="274680"/>
            <a:ext cx="8229240" cy="1752120"/>
          </a:xfrm>
          <a:prstGeom prst="rect">
            <a:avLst/>
          </a:prstGeom>
          <a:noFill/>
          <a:ln>
            <a:noFill/>
          </a:ln>
        </p:spPr>
        <p:txBody>
          <a:bodyPr anchor="ctr"/>
          <a:lstStyle/>
          <a:p>
            <a:pPr algn="ct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Network/ </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 </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3" name="Image 2"/>
          <p:cNvPicPr>
            <a:picLocks noChangeAspect="1"/>
          </p:cNvPicPr>
          <p:nvPr/>
        </p:nvPicPr>
        <p:blipFill>
          <a:blip r:embed="rId3"/>
          <a:stretch>
            <a:fillRect/>
          </a:stretch>
        </p:blipFill>
        <p:spPr>
          <a:xfrm>
            <a:off x="357300" y="1829767"/>
            <a:ext cx="8686800" cy="4888329"/>
          </a:xfrm>
          <a:prstGeom prst="rect">
            <a:avLst/>
          </a:prstGeom>
        </p:spPr>
      </p:pic>
      <p:pic>
        <p:nvPicPr>
          <p:cNvPr id="9" name="Image 4"/>
          <p:cNvPicPr/>
          <p:nvPr/>
        </p:nvPicPr>
        <p:blipFill>
          <a:blip r:embed="rId4">
            <a:alphaModFix amt="24000"/>
          </a:blip>
          <a:stretch/>
        </p:blipFill>
        <p:spPr>
          <a:xfrm>
            <a:off x="8275680" y="71391"/>
            <a:ext cx="821520" cy="867600"/>
          </a:xfrm>
          <a:prstGeom prst="rect">
            <a:avLst/>
          </a:prstGeom>
          <a:ln>
            <a:noFill/>
          </a:ln>
        </p:spPr>
      </p:pic>
    </p:spTree>
    <p:extLst>
      <p:ext uri="{BB962C8B-B14F-4D97-AF65-F5344CB8AC3E}">
        <p14:creationId xmlns:p14="http://schemas.microsoft.com/office/powerpoint/2010/main" val="666723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Network/Réseau/Netzwerk</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4"/>
          <p:cNvPicPr/>
          <p:nvPr/>
        </p:nvPicPr>
        <p:blipFill>
          <a:blip r:embed="rId3">
            <a:alphaModFix amt="24000"/>
          </a:blip>
          <a:stretch/>
        </p:blipFill>
        <p:spPr>
          <a:xfrm>
            <a:off x="8275680" y="71391"/>
            <a:ext cx="821520" cy="867600"/>
          </a:xfrm>
          <a:prstGeom prst="rect">
            <a:avLst/>
          </a:prstGeom>
          <a:ln>
            <a:noFill/>
          </a:ln>
        </p:spPr>
      </p:pic>
      <p:pic>
        <p:nvPicPr>
          <p:cNvPr id="2" name="Image 1"/>
          <p:cNvPicPr>
            <a:picLocks noChangeAspect="1"/>
          </p:cNvPicPr>
          <p:nvPr/>
        </p:nvPicPr>
        <p:blipFill>
          <a:blip r:embed="rId4"/>
          <a:stretch>
            <a:fillRect/>
          </a:stretch>
        </p:blipFill>
        <p:spPr>
          <a:xfrm>
            <a:off x="1978089" y="1417320"/>
            <a:ext cx="5187462" cy="518746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4"/>
          <p:cNvPicPr/>
          <p:nvPr/>
        </p:nvPicPr>
        <p:blipFill>
          <a:blip r:embed="rId3">
            <a:alphaModFix amt="24000"/>
          </a:blip>
          <a:stretch/>
        </p:blipFill>
        <p:spPr>
          <a:xfrm>
            <a:off x="8275680" y="71391"/>
            <a:ext cx="821520" cy="867600"/>
          </a:xfrm>
          <a:prstGeom prst="rect">
            <a:avLst/>
          </a:prstGeom>
          <a:ln>
            <a:noFill/>
          </a:ln>
        </p:spPr>
      </p:pic>
      <p:sp>
        <p:nvSpPr>
          <p:cNvPr id="9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Network/</a:t>
            </a:r>
            <a:r>
              <a:rPr lang="en-US" sz="4400" b="0" strike="noStrike" spc="-1" dirty="0" err="1">
                <a:solidFill>
                  <a:srgbClr val="000000"/>
                </a:solidFill>
                <a:uFill>
                  <a:solidFill>
                    <a:srgbClr val="FFFFFF"/>
                  </a:solidFill>
                </a:uFill>
                <a:latin typeface="Luckiest Guy" charset="0"/>
                <a:ea typeface="Luckiest Guy" charset="0"/>
                <a:cs typeface="Luckiest Guy" charset="0"/>
              </a:rPr>
              <a:t>Réseau</a:t>
            </a:r>
            <a:r>
              <a:rPr lang="en-US" sz="4400" b="0" strike="noStrike" spc="-1" dirty="0">
                <a:solidFill>
                  <a:srgbClr val="000000"/>
                </a:solidFill>
                <a:uFill>
                  <a:solidFill>
                    <a:srgbClr val="FFFFFF"/>
                  </a:solidFill>
                </a:uFill>
                <a:latin typeface="Luckiest Guy" charset="0"/>
                <a:ea typeface="Luckiest Guy" charset="0"/>
                <a:cs typeface="Luckiest Guy" charset="0"/>
              </a:rPr>
              <a:t>/</a:t>
            </a:r>
            <a:r>
              <a:rPr lang="en-US" sz="4400" b="0" strike="noStrike" spc="-1" dirty="0" err="1">
                <a:solidFill>
                  <a:srgbClr val="000000"/>
                </a:solidFill>
                <a:uFill>
                  <a:solidFill>
                    <a:srgbClr val="FFFFFF"/>
                  </a:solidFill>
                </a:uFill>
                <a:latin typeface="Luckiest Guy" charset="0"/>
                <a:ea typeface="Luckiest Guy" charset="0"/>
                <a:cs typeface="Luckiest Guy" charset="0"/>
              </a:rPr>
              <a:t>Netzwerk</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pic>
        <p:nvPicPr>
          <p:cNvPr id="100" name="Picture 5"/>
          <p:cNvPicPr/>
          <p:nvPr/>
        </p:nvPicPr>
        <p:blipFill>
          <a:blip r:embed="rId4"/>
          <a:stretch/>
        </p:blipFill>
        <p:spPr>
          <a:xfrm>
            <a:off x="1985760" y="1421640"/>
            <a:ext cx="5088960" cy="528336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IP address/ </a:t>
            </a:r>
            <a:r>
              <a:rPr lang="en-US" sz="4400" b="0" strike="noStrike" spc="-1" dirty="0" err="1">
                <a:solidFill>
                  <a:srgbClr val="000000"/>
                </a:solidFill>
                <a:uFill>
                  <a:solidFill>
                    <a:srgbClr val="FFFFFF"/>
                  </a:solidFill>
                </a:uFill>
                <a:latin typeface="Luckiest Guy" charset="0"/>
                <a:ea typeface="Luckiest Guy" charset="0"/>
                <a:cs typeface="Luckiest Guy" charset="0"/>
              </a:rPr>
              <a:t>Adresse</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Adresse</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0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05" name="Picture 6"/>
          <p:cNvPicPr/>
          <p:nvPr/>
        </p:nvPicPr>
        <p:blipFill>
          <a:blip r:embed="rId3"/>
          <a:stretch/>
        </p:blipFill>
        <p:spPr>
          <a:xfrm>
            <a:off x="977220" y="2479384"/>
            <a:ext cx="807840" cy="888480"/>
          </a:xfrm>
          <a:prstGeom prst="rect">
            <a:avLst/>
          </a:prstGeom>
          <a:ln>
            <a:noFill/>
          </a:ln>
        </p:spPr>
      </p:pic>
      <p:sp>
        <p:nvSpPr>
          <p:cNvPr id="106" name="CustomShape 3"/>
          <p:cNvSpPr/>
          <p:nvPr/>
        </p:nvSpPr>
        <p:spPr>
          <a:xfrm>
            <a:off x="1396080" y="2490480"/>
            <a:ext cx="40352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dirty="0">
                <a:solidFill>
                  <a:srgbClr val="000000"/>
                </a:solidFill>
                <a:uFill>
                  <a:solidFill>
                    <a:srgbClr val="FFFFFF"/>
                  </a:solidFill>
                </a:uFill>
                <a:latin typeface="Luckiest Guy" charset="0"/>
                <a:ea typeface="Luckiest Guy" charset="0"/>
                <a:cs typeface="Luckiest Guy" charset="0"/>
              </a:rPr>
              <a:t>+352 2 44 44-200 </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07" name="CustomShape 4"/>
          <p:cNvSpPr/>
          <p:nvPr/>
        </p:nvSpPr>
        <p:spPr>
          <a:xfrm>
            <a:off x="2824290" y="3884400"/>
            <a:ext cx="27111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000000"/>
                </a:solidFill>
                <a:uFill>
                  <a:solidFill>
                    <a:srgbClr val="FFFFFF"/>
                  </a:solidFill>
                </a:uFill>
                <a:latin typeface="Luckiest Guy" charset="0"/>
                <a:ea typeface="Luckiest Guy" charset="0"/>
                <a:cs typeface="Luckiest Guy" charset="0"/>
              </a:rPr>
              <a:t>Luxembourg</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08" name="CustomShape 5"/>
          <p:cNvSpPr/>
          <p:nvPr/>
        </p:nvSpPr>
        <p:spPr>
          <a:xfrm>
            <a:off x="2404440" y="3162240"/>
            <a:ext cx="1020960" cy="671400"/>
          </a:xfrm>
          <a:custGeom>
            <a:avLst/>
            <a:gdLst/>
            <a:ahLst/>
            <a:cxnLst/>
            <a:rect l="l" t="t" r="r" b="b"/>
            <a:pathLst>
              <a:path w="21600" h="21600">
                <a:moveTo>
                  <a:pt x="0" y="0"/>
                </a:moveTo>
                <a:lnTo>
                  <a:pt x="21600" y="21600"/>
                </a:lnTo>
              </a:path>
            </a:pathLst>
          </a:custGeom>
          <a:noFill/>
          <a:ln w="25560">
            <a:solidFill>
              <a:srgbClr val="4F81BD"/>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109" name="CustomShape 6"/>
          <p:cNvSpPr/>
          <p:nvPr/>
        </p:nvSpPr>
        <p:spPr>
          <a:xfrm>
            <a:off x="1530900" y="2483312"/>
            <a:ext cx="825840" cy="651600"/>
          </a:xfrm>
          <a:prstGeom prst="rect">
            <a:avLst/>
          </a:prstGeom>
          <a:no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10" name="Picture 11"/>
          <p:cNvPicPr/>
          <p:nvPr/>
        </p:nvPicPr>
        <p:blipFill>
          <a:blip r:embed="rId4"/>
          <a:stretch/>
        </p:blipFill>
        <p:spPr>
          <a:xfrm>
            <a:off x="2546280" y="5535360"/>
            <a:ext cx="722520" cy="722520"/>
          </a:xfrm>
          <a:prstGeom prst="rect">
            <a:avLst/>
          </a:prstGeom>
          <a:ln>
            <a:noFill/>
          </a:ln>
        </p:spPr>
      </p:pic>
      <p:sp>
        <p:nvSpPr>
          <p:cNvPr id="111" name="CustomShape 7"/>
          <p:cNvSpPr/>
          <p:nvPr/>
        </p:nvSpPr>
        <p:spPr>
          <a:xfrm>
            <a:off x="3426120" y="5535360"/>
            <a:ext cx="524196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8EB4E3"/>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558ED5"/>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17375E"/>
                </a:solidFill>
                <a:uFill>
                  <a:solidFill>
                    <a:srgbClr val="FFFFFF"/>
                  </a:solidFill>
                </a:uFill>
                <a:latin typeface="Luckiest Guy" charset="0"/>
                <a:ea typeface="Luckiest Guy" charset="0"/>
                <a:cs typeface="Luckiest Guy" charset="0"/>
              </a:rPr>
              <a:t>XXX</a:t>
            </a:r>
            <a:r>
              <a:rPr lang="en-US" sz="4000" b="0" strike="noStrike" spc="-1">
                <a:solidFill>
                  <a:srgbClr val="4F81BD"/>
                </a:solidFill>
                <a:uFill>
                  <a:solidFill>
                    <a:srgbClr val="FFFFFF"/>
                  </a:solidFill>
                </a:uFill>
                <a:latin typeface="Luckiest Guy" charset="0"/>
                <a:ea typeface="Luckiest Guy" charset="0"/>
                <a:cs typeface="Luckiest Guy" charset="0"/>
              </a:rPr>
              <a:t>.</a:t>
            </a:r>
            <a:r>
              <a:rPr lang="en-US" sz="4000" b="0" strike="noStrike" spc="-1">
                <a:solidFill>
                  <a:srgbClr val="10243E"/>
                </a:solidFill>
                <a:uFill>
                  <a:solidFill>
                    <a:srgbClr val="FFFFFF"/>
                  </a:solidFill>
                </a:uFill>
                <a:latin typeface="Luckiest Guy" charset="0"/>
                <a:ea typeface="Luckiest Guy" charset="0"/>
                <a:cs typeface="Luckiest Guy" charset="0"/>
              </a:rPr>
              <a:t>XXX</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pic>
        <p:nvPicPr>
          <p:cNvPr id="112" name="Picture 13"/>
          <p:cNvPicPr/>
          <p:nvPr/>
        </p:nvPicPr>
        <p:blipFill>
          <a:blip r:embed="rId5"/>
          <a:stretch/>
        </p:blipFill>
        <p:spPr>
          <a:xfrm>
            <a:off x="6574680" y="2516400"/>
            <a:ext cx="1813320" cy="1813320"/>
          </a:xfrm>
          <a:prstGeom prst="rect">
            <a:avLst/>
          </a:prstGeom>
          <a:ln>
            <a:noFill/>
          </a:ln>
        </p:spPr>
      </p:pic>
      <p:sp>
        <p:nvSpPr>
          <p:cNvPr id="14"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5" name="Image 4"/>
          <p:cNvPicPr/>
          <p:nvPr/>
        </p:nvPicPr>
        <p:blipFill>
          <a:blip r:embed="rId6">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dirty="0">
                <a:solidFill>
                  <a:srgbClr val="000000"/>
                </a:solidFill>
                <a:uFill>
                  <a:solidFill>
                    <a:srgbClr val="FFFFFF"/>
                  </a:solidFill>
                </a:uFill>
                <a:latin typeface="Luckiest Guy" charset="0"/>
                <a:ea typeface="Luckiest Guy" charset="0"/>
                <a:cs typeface="Luckiest Guy" charset="0"/>
              </a:rPr>
              <a:t>IP packet/ </a:t>
            </a:r>
            <a:r>
              <a:rPr lang="en-US" sz="4400" b="0" strike="noStrike" spc="-1" dirty="0" err="1">
                <a:solidFill>
                  <a:srgbClr val="000000"/>
                </a:solidFill>
                <a:uFill>
                  <a:solidFill>
                    <a:srgbClr val="FFFFFF"/>
                  </a:solidFill>
                </a:uFill>
                <a:latin typeface="Luckiest Guy" charset="0"/>
                <a:ea typeface="Luckiest Guy" charset="0"/>
                <a:cs typeface="Luckiest Guy" charset="0"/>
              </a:rPr>
              <a:t>Paquet</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Paket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1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17" name="Picture 14"/>
          <p:cNvPicPr/>
          <p:nvPr/>
        </p:nvPicPr>
        <p:blipFill>
          <a:blip r:embed="rId3"/>
          <a:stretch/>
        </p:blipFill>
        <p:spPr>
          <a:xfrm>
            <a:off x="776520" y="4219560"/>
            <a:ext cx="1813320" cy="1813320"/>
          </a:xfrm>
          <a:prstGeom prst="rect">
            <a:avLst/>
          </a:prstGeom>
          <a:ln>
            <a:noFill/>
          </a:ln>
        </p:spPr>
      </p:pic>
      <p:sp>
        <p:nvSpPr>
          <p:cNvPr id="118" name="CustomShape 3"/>
          <p:cNvSpPr/>
          <p:nvPr/>
        </p:nvSpPr>
        <p:spPr>
          <a:xfrm>
            <a:off x="493200" y="1808280"/>
            <a:ext cx="464652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Source (From)</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19" name="CustomShape 4"/>
          <p:cNvSpPr/>
          <p:nvPr/>
        </p:nvSpPr>
        <p:spPr>
          <a:xfrm>
            <a:off x="442080" y="2630520"/>
            <a:ext cx="52286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Destination (To)</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0" name="CustomShape 5"/>
          <p:cNvSpPr/>
          <p:nvPr/>
        </p:nvSpPr>
        <p:spPr>
          <a:xfrm>
            <a:off x="2562120" y="4288140"/>
            <a:ext cx="15483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Luckiest Guy" charset="0"/>
                <a:ea typeface="Luckiest Guy" charset="0"/>
                <a:cs typeface="Luckiest Guy" charset="0"/>
              </a:rPr>
              <a:t>Time</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1" name="CustomShape 6"/>
          <p:cNvSpPr/>
          <p:nvPr/>
        </p:nvSpPr>
        <p:spPr>
          <a:xfrm>
            <a:off x="2512800" y="4825980"/>
            <a:ext cx="2433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dirty="0">
                <a:solidFill>
                  <a:srgbClr val="000000"/>
                </a:solidFill>
                <a:uFill>
                  <a:solidFill>
                    <a:srgbClr val="FFFFFF"/>
                  </a:solidFill>
                </a:uFill>
                <a:latin typeface="Luckiest Guy" charset="0"/>
                <a:ea typeface="Luckiest Guy" charset="0"/>
                <a:cs typeface="Luckiest Guy" charset="0"/>
              </a:rPr>
              <a:t>Protocol</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2" name="CustomShape 7"/>
          <p:cNvSpPr/>
          <p:nvPr/>
        </p:nvSpPr>
        <p:spPr>
          <a:xfrm>
            <a:off x="2504880" y="5364180"/>
            <a:ext cx="21088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Luckiest Guy" charset="0"/>
                <a:ea typeface="Luckiest Guy" charset="0"/>
                <a:cs typeface="Luckiest Guy" charset="0"/>
              </a:rPr>
              <a:t>Length</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23" name="CustomShape 8"/>
          <p:cNvSpPr/>
          <p:nvPr/>
        </p:nvSpPr>
        <p:spPr>
          <a:xfrm>
            <a:off x="5077800" y="1762200"/>
            <a:ext cx="555840" cy="4634280"/>
          </a:xfrm>
          <a:prstGeom prst="rightBrace">
            <a:avLst>
              <a:gd name="adj1" fmla="val 8333"/>
              <a:gd name="adj2" fmla="val 50498"/>
            </a:avLst>
          </a:prstGeom>
          <a:noFill/>
          <a:ln w="38160">
            <a:solidFill>
              <a:srgbClr val="4F81BD"/>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24" name="CustomShape 9"/>
          <p:cNvSpPr/>
          <p:nvPr/>
        </p:nvSpPr>
        <p:spPr>
          <a:xfrm>
            <a:off x="5581080" y="3053610"/>
            <a:ext cx="3599280" cy="252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i="1" strike="noStrike" spc="-1" dirty="0">
                <a:solidFill>
                  <a:srgbClr val="000000"/>
                </a:solidFill>
                <a:uFill>
                  <a:solidFill>
                    <a:srgbClr val="FFFFFF"/>
                  </a:solidFill>
                </a:uFill>
                <a:latin typeface="Luckiest Guy" charset="0"/>
                <a:ea typeface="Luckiest Guy" charset="0"/>
                <a:cs typeface="Luckiest Guy" charset="0"/>
              </a:rPr>
              <a:t>Meta Data</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a:p>
            <a:pPr>
              <a:lnSpc>
                <a:spcPct val="100000"/>
              </a:lnSpc>
            </a:pPr>
            <a:r>
              <a:rPr lang="en-US" sz="4000" b="0" i="1" strike="noStrike" spc="-1" dirty="0" err="1">
                <a:solidFill>
                  <a:srgbClr val="000000"/>
                </a:solidFill>
                <a:uFill>
                  <a:solidFill>
                    <a:srgbClr val="FFFFFF"/>
                  </a:solidFill>
                </a:uFill>
                <a:latin typeface="Luckiest Guy" charset="0"/>
                <a:ea typeface="Luckiest Guy" charset="0"/>
                <a:cs typeface="Luckiest Guy" charset="0"/>
              </a:rPr>
              <a:t>Metadonnées</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a:p>
            <a:pPr>
              <a:lnSpc>
                <a:spcPct val="100000"/>
              </a:lnSpc>
            </a:pPr>
            <a:r>
              <a:rPr lang="en-US" sz="4000" b="0" i="1" strike="noStrike" spc="-1" dirty="0" err="1">
                <a:solidFill>
                  <a:srgbClr val="000000"/>
                </a:solidFill>
                <a:uFill>
                  <a:solidFill>
                    <a:srgbClr val="FFFFFF"/>
                  </a:solidFill>
                </a:uFill>
                <a:latin typeface="Luckiest Guy" charset="0"/>
                <a:ea typeface="Luckiest Guy" charset="0"/>
                <a:cs typeface="Luckiest Guy" charset="0"/>
              </a:rPr>
              <a:t>Metadaten</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5" name="CustomShape 10"/>
          <p:cNvSpPr/>
          <p:nvPr/>
        </p:nvSpPr>
        <p:spPr>
          <a:xfrm>
            <a:off x="5775480" y="5744520"/>
            <a:ext cx="33465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Luckiest Guy" charset="0"/>
                <a:ea typeface="Luckiest Guy" charset="0"/>
                <a:cs typeface="Luckiest Guy" charset="0"/>
              </a:rPr>
              <a:t>+ Content</a:t>
            </a:r>
            <a:endParaRPr lang="en-US" sz="1800" b="0" strike="noStrike" spc="-1">
              <a:solidFill>
                <a:srgbClr val="000000"/>
              </a:solidFill>
              <a:uFill>
                <a:solidFill>
                  <a:srgbClr val="FFFFFF"/>
                </a:solidFill>
              </a:uFill>
              <a:latin typeface="Luckiest Guy" charset="0"/>
              <a:ea typeface="Luckiest Guy" charset="0"/>
              <a:cs typeface="Luckiest Guy" charset="0"/>
            </a:endParaRPr>
          </a:p>
        </p:txBody>
      </p:sp>
      <p:sp>
        <p:nvSpPr>
          <p:cNvPr id="15"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16"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Luckiest Guy" charset="0"/>
                <a:ea typeface="Luckiest Guy" charset="0"/>
                <a:cs typeface="Luckiest Guy" charset="0"/>
              </a:rPr>
              <a:t>IP packet/ </a:t>
            </a:r>
            <a:r>
              <a:rPr lang="en-US" sz="4400" b="0" strike="noStrike" spc="-1" dirty="0" err="1">
                <a:solidFill>
                  <a:srgbClr val="000000"/>
                </a:solidFill>
                <a:uFill>
                  <a:solidFill>
                    <a:srgbClr val="FFFFFF"/>
                  </a:solidFill>
                </a:uFill>
                <a:latin typeface="Luckiest Guy" charset="0"/>
                <a:ea typeface="Luckiest Guy" charset="0"/>
                <a:cs typeface="Luckiest Guy" charset="0"/>
              </a:rPr>
              <a:t>Paquet</a:t>
            </a:r>
            <a:r>
              <a:rPr lang="en-US" sz="4400" b="0" strike="noStrike" spc="-1" dirty="0">
                <a:solidFill>
                  <a:srgbClr val="000000"/>
                </a:solidFill>
                <a:uFill>
                  <a:solidFill>
                    <a:srgbClr val="FFFFFF"/>
                  </a:solidFill>
                </a:uFill>
                <a:latin typeface="Luckiest Guy" charset="0"/>
                <a:ea typeface="Luckiest Guy" charset="0"/>
                <a:cs typeface="Luckiest Guy" charset="0"/>
              </a:rPr>
              <a:t> IP/ IP-</a:t>
            </a:r>
            <a:r>
              <a:rPr lang="en-US" sz="4400" b="0" strike="noStrike" spc="-1" dirty="0" err="1">
                <a:solidFill>
                  <a:srgbClr val="000000"/>
                </a:solidFill>
                <a:uFill>
                  <a:solidFill>
                    <a:srgbClr val="FFFFFF"/>
                  </a:solidFill>
                </a:uFill>
                <a:latin typeface="Luckiest Guy" charset="0"/>
                <a:ea typeface="Luckiest Guy" charset="0"/>
                <a:cs typeface="Luckiest Guy" charset="0"/>
              </a:rPr>
              <a:t>Paket</a:t>
            </a:r>
            <a:endParaRPr lang="en-US" sz="1800" b="0" strike="noStrike" spc="-1" dirty="0">
              <a:solidFill>
                <a:srgbClr val="000000"/>
              </a:solidFill>
              <a:uFill>
                <a:solidFill>
                  <a:srgbClr val="FFFFFF"/>
                </a:solidFill>
              </a:uFill>
              <a:latin typeface="Luckiest Guy" charset="0"/>
              <a:ea typeface="Luckiest Guy" charset="0"/>
              <a:cs typeface="Luckiest Guy" charset="0"/>
            </a:endParaRPr>
          </a:p>
        </p:txBody>
      </p:sp>
      <p:sp>
        <p:nvSpPr>
          <p:cNvPr id="129"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2" name="Image 21"/>
          <p:cNvPicPr/>
          <p:nvPr/>
        </p:nvPicPr>
        <p:blipFill>
          <a:blip r:embed="rId3"/>
          <a:stretch/>
        </p:blipFill>
        <p:spPr>
          <a:xfrm>
            <a:off x="1423800" y="1330920"/>
            <a:ext cx="7473960" cy="5399280"/>
          </a:xfrm>
          <a:prstGeom prst="rect">
            <a:avLst/>
          </a:prstGeom>
          <a:ln>
            <a:noFill/>
          </a:ln>
        </p:spPr>
      </p:pic>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8" name="Image 4"/>
          <p:cNvPicPr/>
          <p:nvPr/>
        </p:nvPicPr>
        <p:blipFill>
          <a:blip r:embed="rId4">
            <a:alphaModFix amt="24000"/>
          </a:blip>
          <a:stretch/>
        </p:blipFill>
        <p:spPr>
          <a:xfrm>
            <a:off x="8275680" y="71391"/>
            <a:ext cx="821520" cy="867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434</TotalTime>
  <Words>1263</Words>
  <Application>Microsoft Macintosh PowerPoint</Application>
  <PresentationFormat>Présentation à l'écran (4:3)</PresentationFormat>
  <Paragraphs>131</Paragraphs>
  <Slides>19</Slides>
  <Notes>19</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19</vt:i4>
      </vt:variant>
    </vt:vector>
  </HeadingPairs>
  <TitlesOfParts>
    <vt:vector size="28" baseType="lpstr">
      <vt:lpstr>Calibri</vt:lpstr>
      <vt:lpstr>DejaVu Sans</vt:lpstr>
      <vt:lpstr>Luckiest Guy</vt:lpstr>
      <vt:lpstr>Symbol</vt:lpstr>
      <vt:lpstr>Times New Roman</vt:lpstr>
      <vt:lpstr>Wingdings</vt:lpstr>
      <vt:lpstr>Arial</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are the Internet</dc:title>
  <dc:subject/>
  <dc:creator>Farcot</dc:creator>
  <dc:description/>
  <cp:lastModifiedBy>Utilisateur de Microsoft Office</cp:lastModifiedBy>
  <cp:revision>30</cp:revision>
  <cp:lastPrinted>2016-05-06T09:54:03Z</cp:lastPrinted>
  <dcterms:created xsi:type="dcterms:W3CDTF">2016-05-03T06:51:51Z</dcterms:created>
  <dcterms:modified xsi:type="dcterms:W3CDTF">2018-10-19T18:04:39Z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15.0033</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Présentation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